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1"/>
  </p:notesMasterIdLst>
  <p:sldIdLst>
    <p:sldId id="1550" r:id="rId2"/>
    <p:sldId id="1560" r:id="rId3"/>
    <p:sldId id="1561" r:id="rId4"/>
    <p:sldId id="1562" r:id="rId5"/>
    <p:sldId id="1563" r:id="rId6"/>
    <p:sldId id="1564" r:id="rId7"/>
    <p:sldId id="1565" r:id="rId8"/>
    <p:sldId id="1570" r:id="rId9"/>
    <p:sldId id="1571" r:id="rId10"/>
  </p:sldIdLst>
  <p:sldSz cx="24382413" cy="13716000"/>
  <p:notesSz cx="6858000" cy="12192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RF Rufo Black" panose="00000A08000000000000" charset="-52"/>
      <p:bold r:id="rId16"/>
      <p:boldItalic r:id="rId17"/>
    </p:embeddedFont>
    <p:embeddedFont>
      <p:font typeface="RF Rufo" panose="00000508000000000000" charset="-52"/>
      <p:regular r:id="rId18"/>
      <p:bold r:id="rId19"/>
      <p:italic r:id="rId20"/>
    </p:embeddedFont>
    <p:embeddedFont>
      <p:font typeface="Museo Sans Cyrl 100" panose="02000000000000000000" charset="-52"/>
      <p:regular r:id="rId21"/>
      <p:italic r:id="rId22"/>
    </p:embeddedFont>
    <p:embeddedFont>
      <p:font typeface="Museo Sans Cyrl 300" panose="02000000000000000000" charset="-52"/>
      <p:regular r:id="rId23"/>
      <p:italic r:id="rId24"/>
    </p:embeddedFont>
    <p:embeddedFont>
      <p:font typeface="Arial Black" panose="020B0A04020102020204" pitchFamily="34" charset="0"/>
      <p:bold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Museo Sans Cyrl 900" panose="02000000000000000000" charset="-52"/>
      <p:bold r:id="rId28"/>
      <p:boldItalic r:id="rId29"/>
    </p:embeddedFont>
  </p:embeddedFontLst>
  <p:defaultTextStyle>
    <a:defPPr>
      <a:defRPr lang="ru-RU"/>
    </a:defPPr>
    <a:lvl1pPr marL="0" algn="l" defTabSz="1828709">
      <a:defRPr sz="36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>
      <a:defRPr sz="36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>
      <a:defRPr sz="36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>
      <a:defRPr sz="36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>
      <a:defRPr sz="36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>
      <a:defRPr sz="36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>
      <a:defRPr sz="36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>
      <a:defRPr sz="36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>
      <a:defRPr sz="36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ED7"/>
    <a:srgbClr val="A7B8C7"/>
    <a:srgbClr val="819CB3"/>
    <a:srgbClr val="457B9D"/>
    <a:srgbClr val="3E708F"/>
    <a:srgbClr val="376481"/>
    <a:srgbClr val="2F5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29" autoAdjust="0"/>
    <p:restoredTop sz="85349" autoAdjust="0"/>
  </p:normalViewPr>
  <p:slideViewPr>
    <p:cSldViewPr>
      <p:cViewPr>
        <p:scale>
          <a:sx n="50" d="100"/>
          <a:sy n="50" d="100"/>
        </p:scale>
        <p:origin x="-540" y="-78"/>
      </p:cViewPr>
      <p:guideLst>
        <p:guide orient="horz" pos="4320"/>
        <p:guide pos="76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157DA4-51C5-4333-90F4-F6D1889919AC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227013" y="1524000"/>
            <a:ext cx="7312026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69C70-194F-41B1-9A0A-C9779A5FD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164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Академия "Цифра" (переподготовка кадров из смежных отраслей, потенциальный объем - 500 студентов).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69C70-194F-41B1-9A0A-C9779A5FDD7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247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69C70-194F-41B1-9A0A-C9779A5FDD7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893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ru-RU" b="0" dirty="0" smtClean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69C70-194F-41B1-9A0A-C9779A5FDD7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848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3047802" y="2244726"/>
            <a:ext cx="18286812" cy="47752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3047802" y="7204076"/>
            <a:ext cx="18286812" cy="331152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1" indent="0" algn="ctr">
              <a:buNone/>
              <a:defRPr sz="2000"/>
            </a:lvl2pPr>
            <a:lvl3pPr marL="914443" indent="0" algn="ctr">
              <a:buNone/>
              <a:defRPr sz="1800"/>
            </a:lvl3pPr>
            <a:lvl4pPr marL="1371664" indent="0" algn="ctr">
              <a:buNone/>
              <a:defRPr sz="1600"/>
            </a:lvl4pPr>
            <a:lvl5pPr marL="1828886" indent="0" algn="ctr">
              <a:buNone/>
              <a:defRPr sz="1600"/>
            </a:lvl5pPr>
            <a:lvl6pPr marL="2286107" indent="0" algn="ctr">
              <a:buNone/>
              <a:defRPr sz="1600"/>
            </a:lvl6pPr>
            <a:lvl7pPr marL="2743329" indent="0" algn="ctr">
              <a:buNone/>
              <a:defRPr sz="1600"/>
            </a:lvl7pPr>
            <a:lvl8pPr marL="3200550" indent="0" algn="ctr">
              <a:buNone/>
              <a:defRPr sz="1600"/>
            </a:lvl8pPr>
            <a:lvl9pPr marL="3657771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17448666" y="730250"/>
            <a:ext cx="5257458" cy="11623676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1676292" y="730250"/>
            <a:ext cx="15467591" cy="11623676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63592" y="3419479"/>
            <a:ext cx="21029831" cy="5705474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 bwMode="auto">
          <a:xfrm>
            <a:off x="1676294" y="3651250"/>
            <a:ext cx="10362528" cy="8702676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12343597" y="3651250"/>
            <a:ext cx="10362528" cy="8702676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79467" y="730253"/>
            <a:ext cx="21029831" cy="2651126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1" indent="0">
              <a:buNone/>
              <a:defRPr sz="2000" b="1"/>
            </a:lvl2pPr>
            <a:lvl3pPr marL="914443" indent="0">
              <a:buNone/>
              <a:defRPr sz="1800" b="1"/>
            </a:lvl3pPr>
            <a:lvl4pPr marL="1371664" indent="0">
              <a:buNone/>
              <a:defRPr sz="1600" b="1"/>
            </a:lvl4pPr>
            <a:lvl5pPr marL="1828886" indent="0">
              <a:buNone/>
              <a:defRPr sz="1600" b="1"/>
            </a:lvl5pPr>
            <a:lvl6pPr marL="2286107" indent="0">
              <a:buNone/>
              <a:defRPr sz="1600" b="1"/>
            </a:lvl6pPr>
            <a:lvl7pPr marL="2743329" indent="0">
              <a:buNone/>
              <a:defRPr sz="1600" b="1"/>
            </a:lvl7pPr>
            <a:lvl8pPr marL="3200550" indent="0">
              <a:buNone/>
              <a:defRPr sz="1600" b="1"/>
            </a:lvl8pPr>
            <a:lvl9pPr marL="3657771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1679467" y="5010148"/>
            <a:ext cx="10314903" cy="7369176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12343596" y="3362326"/>
            <a:ext cx="10365703" cy="164782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1" indent="0">
              <a:buNone/>
              <a:defRPr sz="2000" b="1"/>
            </a:lvl2pPr>
            <a:lvl3pPr marL="914443" indent="0">
              <a:buNone/>
              <a:defRPr sz="1800" b="1"/>
            </a:lvl3pPr>
            <a:lvl4pPr marL="1371664" indent="0">
              <a:buNone/>
              <a:defRPr sz="1600" b="1"/>
            </a:lvl4pPr>
            <a:lvl5pPr marL="1828886" indent="0">
              <a:buNone/>
              <a:defRPr sz="1600" b="1"/>
            </a:lvl5pPr>
            <a:lvl6pPr marL="2286107" indent="0">
              <a:buNone/>
              <a:defRPr sz="1600" b="1"/>
            </a:lvl6pPr>
            <a:lvl7pPr marL="2743329" indent="0">
              <a:buNone/>
              <a:defRPr sz="1600" b="1"/>
            </a:lvl7pPr>
            <a:lvl8pPr marL="3200550" indent="0">
              <a:buNone/>
              <a:defRPr sz="1600" b="1"/>
            </a:lvl8pPr>
            <a:lvl9pPr marL="3657771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/>
          <p:cNvSpPr>
            <a:spLocks noGrp="1"/>
          </p:cNvSpPr>
          <p:nvPr>
            <p:ph sz="quarter" idx="4"/>
          </p:nvPr>
        </p:nvSpPr>
        <p:spPr bwMode="auto">
          <a:xfrm>
            <a:off x="12343596" y="5010148"/>
            <a:ext cx="10365703" cy="7369176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79469" y="914400"/>
            <a:ext cx="7863960" cy="32004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10365704" y="1974853"/>
            <a:ext cx="12343595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679469" y="4114800"/>
            <a:ext cx="7863960" cy="7623176"/>
          </a:xfrm>
        </p:spPr>
        <p:txBody>
          <a:bodyPr/>
          <a:lstStyle>
            <a:lvl1pPr marL="0" indent="0">
              <a:buNone/>
              <a:defRPr sz="1600"/>
            </a:lvl1pPr>
            <a:lvl2pPr marL="457221" indent="0">
              <a:buNone/>
              <a:defRPr sz="1400"/>
            </a:lvl2pPr>
            <a:lvl3pPr marL="914443" indent="0">
              <a:buNone/>
              <a:defRPr sz="1200"/>
            </a:lvl3pPr>
            <a:lvl4pPr marL="1371664" indent="0">
              <a:buNone/>
              <a:defRPr sz="1000"/>
            </a:lvl4pPr>
            <a:lvl5pPr marL="1828886" indent="0">
              <a:buNone/>
              <a:defRPr sz="1000"/>
            </a:lvl5pPr>
            <a:lvl6pPr marL="2286107" indent="0">
              <a:buNone/>
              <a:defRPr sz="1000"/>
            </a:lvl6pPr>
            <a:lvl7pPr marL="2743329" indent="0">
              <a:buNone/>
              <a:defRPr sz="1000"/>
            </a:lvl7pPr>
            <a:lvl8pPr marL="3200550" indent="0">
              <a:buNone/>
              <a:defRPr sz="1000"/>
            </a:lvl8pPr>
            <a:lvl9pPr marL="3657771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79469" y="914400"/>
            <a:ext cx="7863960" cy="32004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2"/>
          <p:cNvSpPr>
            <a:spLocks noGrp="1"/>
          </p:cNvSpPr>
          <p:nvPr>
            <p:ph type="pic" idx="1"/>
          </p:nvPr>
        </p:nvSpPr>
        <p:spPr bwMode="auto">
          <a:xfrm>
            <a:off x="10365704" y="1974853"/>
            <a:ext cx="12343595" cy="9747250"/>
          </a:xfrm>
        </p:spPr>
        <p:txBody>
          <a:bodyPr/>
          <a:lstStyle>
            <a:lvl1pPr marL="0" indent="0">
              <a:buNone/>
              <a:defRPr sz="3200"/>
            </a:lvl1pPr>
            <a:lvl2pPr marL="457221" indent="0">
              <a:buNone/>
              <a:defRPr sz="2800"/>
            </a:lvl2pPr>
            <a:lvl3pPr marL="914443" indent="0">
              <a:buNone/>
              <a:defRPr sz="2400"/>
            </a:lvl3pPr>
            <a:lvl4pPr marL="1371664" indent="0">
              <a:buNone/>
              <a:defRPr sz="2000"/>
            </a:lvl4pPr>
            <a:lvl5pPr marL="1828886" indent="0">
              <a:buNone/>
              <a:defRPr sz="2000"/>
            </a:lvl5pPr>
            <a:lvl6pPr marL="2286107" indent="0">
              <a:buNone/>
              <a:defRPr sz="2000"/>
            </a:lvl6pPr>
            <a:lvl7pPr marL="2743329" indent="0">
              <a:buNone/>
              <a:defRPr sz="2000"/>
            </a:lvl7pPr>
            <a:lvl8pPr marL="3200550" indent="0">
              <a:buNone/>
              <a:defRPr sz="2000"/>
            </a:lvl8pPr>
            <a:lvl9pPr marL="3657771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679469" y="4114800"/>
            <a:ext cx="7863960" cy="7623176"/>
          </a:xfrm>
        </p:spPr>
        <p:txBody>
          <a:bodyPr/>
          <a:lstStyle>
            <a:lvl1pPr marL="0" indent="0">
              <a:buNone/>
              <a:defRPr sz="1600"/>
            </a:lvl1pPr>
            <a:lvl2pPr marL="457221" indent="0">
              <a:buNone/>
              <a:defRPr sz="1400"/>
            </a:lvl2pPr>
            <a:lvl3pPr marL="914443" indent="0">
              <a:buNone/>
              <a:defRPr sz="1200"/>
            </a:lvl3pPr>
            <a:lvl4pPr marL="1371664" indent="0">
              <a:buNone/>
              <a:defRPr sz="1000"/>
            </a:lvl4pPr>
            <a:lvl5pPr marL="1828886" indent="0">
              <a:buNone/>
              <a:defRPr sz="1000"/>
            </a:lvl5pPr>
            <a:lvl6pPr marL="2286107" indent="0">
              <a:buNone/>
              <a:defRPr sz="1000"/>
            </a:lvl6pPr>
            <a:lvl7pPr marL="2743329" indent="0">
              <a:buNone/>
              <a:defRPr sz="1000"/>
            </a:lvl7pPr>
            <a:lvl8pPr marL="3200550" indent="0">
              <a:buNone/>
              <a:defRPr sz="1000"/>
            </a:lvl8pPr>
            <a:lvl9pPr marL="3657771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76291" y="730253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1676293" y="12712703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5447CB6-AACC-4A62-A464-368CED453005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8076675" y="12712703"/>
            <a:ext cx="8229066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17220081" y="12712703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62885E1-748D-44BB-B974-9924D0241B8E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43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3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32" indent="-228611" algn="l" defTabSz="914443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54" indent="-228611" algn="l" defTabSz="914443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75" indent="-228611" algn="l" defTabSz="914443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96" indent="-228611" algn="l" defTabSz="914443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718" indent="-228611" algn="l" defTabSz="914443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939" indent="-228611" algn="l" defTabSz="914443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161" indent="-228611" algn="l" defTabSz="914443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382" indent="-228611" algn="l" defTabSz="914443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43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21" algn="l" defTabSz="914443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43" algn="l" defTabSz="914443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64" algn="l" defTabSz="914443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86" algn="l" defTabSz="914443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107" algn="l" defTabSz="914443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329" algn="l" defTabSz="914443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550" algn="l" defTabSz="914443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771" algn="l" defTabSz="914443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userDrawn="1">
          <p15:clr>
            <a:srgbClr val="F26B43"/>
          </p15:clr>
        </p15:guide>
        <p15:guide id="2" pos="15359" userDrawn="1">
          <p15:clr>
            <a:srgbClr val="F26B43"/>
          </p15:clr>
        </p15:guide>
        <p15:guide id="3" pos="680" userDrawn="1">
          <p15:clr>
            <a:srgbClr val="F26B43"/>
          </p15:clr>
        </p15:guide>
        <p15:guide id="4" pos="7679" userDrawn="1">
          <p15:clr>
            <a:srgbClr val="F26B43"/>
          </p15:clr>
        </p15:guide>
        <p15:guide id="5" pos="14678" userDrawn="1">
          <p15:clr>
            <a:srgbClr val="F26B43"/>
          </p15:clr>
        </p15:guide>
        <p15:guide id="6" orient="horz" userDrawn="1">
          <p15:clr>
            <a:srgbClr val="F26B43"/>
          </p15:clr>
        </p15:guide>
        <p15:guide id="7" orient="horz" pos="8640" userDrawn="1">
          <p15:clr>
            <a:srgbClr val="F26B43"/>
          </p15:clr>
        </p15:guide>
        <p15:guide id="8" orient="horz" pos="680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orient="horz" pos="79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CE4042A-5F8E-48D7-B552-331F0E6C64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66" b="7866"/>
          <a:stretch/>
        </p:blipFill>
        <p:spPr>
          <a:xfrm>
            <a:off x="0" y="-1"/>
            <a:ext cx="24382414" cy="1371600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7DE01B9-36D6-48BA-AF68-E6C083279F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35" r="12638" b="5035"/>
          <a:stretch/>
        </p:blipFill>
        <p:spPr>
          <a:xfrm>
            <a:off x="7726710" y="0"/>
            <a:ext cx="16655703" cy="13716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6E73770-B55A-4E21-B1C7-615A07167781}"/>
              </a:ext>
            </a:extLst>
          </p:cNvPr>
          <p:cNvSpPr txBox="1"/>
          <p:nvPr/>
        </p:nvSpPr>
        <p:spPr>
          <a:xfrm>
            <a:off x="1079500" y="4841776"/>
            <a:ext cx="11404251" cy="3237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3214"/>
              </a:lnSpc>
            </a:pPr>
            <a:r>
              <a:rPr lang="ru-RU" sz="14000" dirty="0">
                <a:solidFill>
                  <a:schemeClr val="accent4"/>
                </a:solidFill>
                <a:latin typeface="RF Rufo Black" panose="00000A08000000000000" pitchFamily="2" charset="-52"/>
              </a:rPr>
              <a:t>РЕГИОНАЛЬНЫЕ</a:t>
            </a:r>
            <a:r>
              <a:rPr lang="ru-RU" sz="14000" dirty="0">
                <a:solidFill>
                  <a:schemeClr val="accent3"/>
                </a:solidFill>
                <a:latin typeface="RF Rufo Black" panose="00000A08000000000000" pitchFamily="2" charset="-52"/>
              </a:rPr>
              <a:t> МЕРЫ ПОДДЕРЖКИ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4C51B5B-48BB-4BB6-9E3D-63191489EC60}"/>
              </a:ext>
            </a:extLst>
          </p:cNvPr>
          <p:cNvSpPr/>
          <p:nvPr/>
        </p:nvSpPr>
        <p:spPr>
          <a:xfrm>
            <a:off x="1079500" y="7993409"/>
            <a:ext cx="10751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accent3"/>
                </a:solidFill>
                <a:latin typeface="Museo Sans Cyrl 300" panose="02000000000000000000" pitchFamily="2" charset="-52"/>
                <a:ea typeface="PT Root UI" pitchFamily="34" charset="-52"/>
              </a:rPr>
              <a:t> в условиях санкционных ограничений</a:t>
            </a:r>
          </a:p>
        </p:txBody>
      </p:sp>
    </p:spTree>
    <p:extLst>
      <p:ext uri="{BB962C8B-B14F-4D97-AF65-F5344CB8AC3E}">
        <p14:creationId xmlns:p14="http://schemas.microsoft.com/office/powerpoint/2010/main" val="86805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="" xmlns:a16="http://schemas.microsoft.com/office/drawing/2014/main" id="{F480C3D8-F5EC-417A-A415-DDA77855F956}"/>
              </a:ext>
            </a:extLst>
          </p:cNvPr>
          <p:cNvSpPr/>
          <p:nvPr/>
        </p:nvSpPr>
        <p:spPr>
          <a:xfrm>
            <a:off x="-8467" y="-8468"/>
            <a:ext cx="8023209" cy="13724467"/>
          </a:xfrm>
          <a:prstGeom prst="rect">
            <a:avLst/>
          </a:prstGeom>
          <a:solidFill>
            <a:schemeClr val="accent3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CC20B645-CD9B-494D-B589-2E6F20CA5F10}"/>
              </a:ext>
            </a:extLst>
          </p:cNvPr>
          <p:cNvSpPr/>
          <p:nvPr/>
        </p:nvSpPr>
        <p:spPr>
          <a:xfrm>
            <a:off x="9102709" y="1088651"/>
            <a:ext cx="14198616" cy="3384376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FFE31F-1FC9-4EEF-97F1-B087CA2073E7}"/>
              </a:ext>
            </a:extLst>
          </p:cNvPr>
          <p:cNvSpPr/>
          <p:nvPr/>
        </p:nvSpPr>
        <p:spPr>
          <a:xfrm>
            <a:off x="11543135" y="1626677"/>
            <a:ext cx="112972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Введение моратория на повышение ставок арендной платы за землю и недвижимое имущество в собственности УР и МО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до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конца 2023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года</a:t>
            </a:r>
            <a:endParaRPr lang="ru-RU" dirty="0">
              <a:latin typeface="Museo Sans Cyrl 300" panose="02000000000000000000" pitchFamily="50" charset="-52"/>
              <a:ea typeface="PT Root UI" pitchFamily="34" charset="-52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7DE13896-4016-462D-B92E-186CE3326E29}"/>
              </a:ext>
            </a:extLst>
          </p:cNvPr>
          <p:cNvSpPr/>
          <p:nvPr/>
        </p:nvSpPr>
        <p:spPr>
          <a:xfrm>
            <a:off x="9102709" y="5165812"/>
            <a:ext cx="14198616" cy="3384376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1E12C47-A4FB-46A3-B9F3-989F137B8847}"/>
              </a:ext>
            </a:extLst>
          </p:cNvPr>
          <p:cNvSpPr/>
          <p:nvPr/>
        </p:nvSpPr>
        <p:spPr>
          <a:xfrm>
            <a:off x="11543135" y="5703838"/>
            <a:ext cx="112972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Предоставление отсрочки по арендной плате </a:t>
            </a:r>
            <a:br>
              <a:rPr lang="ru-RU" dirty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за 1 и 2 кв. 2022 года  до 25.12.2022 для  МСП </a:t>
            </a:r>
            <a:br>
              <a:rPr lang="ru-RU" dirty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по договорам аренды объектов недвижимости </a:t>
            </a:r>
            <a:br>
              <a:rPr lang="ru-RU" dirty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и земельных участков, в собственности УР и МО</a:t>
            </a:r>
          </a:p>
        </p:txBody>
      </p:sp>
      <p:sp>
        <p:nvSpPr>
          <p:cNvPr id="12" name="Прямоугольник: скругленные углы 12">
            <a:extLst>
              <a:ext uri="{FF2B5EF4-FFF2-40B4-BE49-F238E27FC236}">
                <a16:creationId xmlns="" xmlns:a16="http://schemas.microsoft.com/office/drawing/2014/main" id="{7DE13896-4016-462D-B92E-186CE3326E29}"/>
              </a:ext>
            </a:extLst>
          </p:cNvPr>
          <p:cNvSpPr/>
          <p:nvPr/>
        </p:nvSpPr>
        <p:spPr>
          <a:xfrm>
            <a:off x="9102709" y="9242973"/>
            <a:ext cx="14198616" cy="3384376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E1E12C47-A4FB-46A3-B9F3-989F137B8847}"/>
              </a:ext>
            </a:extLst>
          </p:cNvPr>
          <p:cNvSpPr/>
          <p:nvPr/>
        </p:nvSpPr>
        <p:spPr>
          <a:xfrm>
            <a:off x="11543135" y="10057998"/>
            <a:ext cx="11297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Мы выходим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с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инициативой на федеральный уровень об объявлении моратория на повышение кадастровой стоимости земельных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участков</a:t>
            </a:r>
            <a:endParaRPr lang="ru-RU" dirty="0">
              <a:latin typeface="Museo Sans Cyrl 300" panose="02000000000000000000" pitchFamily="50" charset="-52"/>
              <a:ea typeface="PT Root UI" pitchFamily="34" charset="-5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5D29601-EBA3-4565-AB62-F93AB69CA5EA}"/>
              </a:ext>
            </a:extLst>
          </p:cNvPr>
          <p:cNvSpPr txBox="1"/>
          <p:nvPr/>
        </p:nvSpPr>
        <p:spPr>
          <a:xfrm>
            <a:off x="935484" y="5683295"/>
            <a:ext cx="6935242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67857"/>
              </a:lnSpc>
            </a:pPr>
            <a:r>
              <a:rPr lang="ru-RU" sz="10000" dirty="0" smtClean="0">
                <a:solidFill>
                  <a:schemeClr val="bg1"/>
                </a:solidFill>
                <a:latin typeface="RF Rufo Black" panose="00000A08000000000000" pitchFamily="2" charset="-52"/>
              </a:rPr>
              <a:t>ИМУЩЕСТ-ВЕННЫЕ</a:t>
            </a:r>
            <a:endParaRPr lang="ru-RU" sz="10000" dirty="0">
              <a:solidFill>
                <a:schemeClr val="bg1"/>
              </a:solidFill>
              <a:latin typeface="RF Rufo Black" panose="00000A08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E2378182-493A-4FC5-B969-523EBF512B38}"/>
              </a:ext>
            </a:extLst>
          </p:cNvPr>
          <p:cNvSpPr/>
          <p:nvPr/>
        </p:nvSpPr>
        <p:spPr>
          <a:xfrm>
            <a:off x="1007492" y="7707618"/>
            <a:ext cx="69352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меры поддержки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12" y="1119208"/>
            <a:ext cx="967666" cy="986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65"/>
          <a:stretch/>
        </p:blipFill>
        <p:spPr>
          <a:xfrm>
            <a:off x="9810189" y="10431104"/>
            <a:ext cx="1285280" cy="10081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" r="20980" b="-798"/>
          <a:stretch/>
        </p:blipFill>
        <p:spPr>
          <a:xfrm>
            <a:off x="9948773" y="6220113"/>
            <a:ext cx="1008112" cy="12757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321" y="2105472"/>
            <a:ext cx="1275773" cy="12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0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2378182-493A-4FC5-B969-523EBF512B38}"/>
              </a:ext>
            </a:extLst>
          </p:cNvPr>
          <p:cNvSpPr/>
          <p:nvPr/>
        </p:nvSpPr>
        <p:spPr>
          <a:xfrm>
            <a:off x="1079500" y="7335925"/>
            <a:ext cx="10751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меры поддержки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CC20B645-CD9B-494D-B589-2E6F20CA5F10}"/>
              </a:ext>
            </a:extLst>
          </p:cNvPr>
          <p:cNvSpPr/>
          <p:nvPr/>
        </p:nvSpPr>
        <p:spPr>
          <a:xfrm>
            <a:off x="9102709" y="1079500"/>
            <a:ext cx="14198616" cy="2513080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FFE31F-1FC9-4EEF-97F1-B087CA2073E7}"/>
              </a:ext>
            </a:extLst>
          </p:cNvPr>
          <p:cNvSpPr/>
          <p:nvPr/>
        </p:nvSpPr>
        <p:spPr>
          <a:xfrm>
            <a:off x="11504106" y="1505066"/>
            <a:ext cx="112816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Мораторий на повышение ставок по налогу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на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имущество организаций, транспортному налогу до конца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2023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года 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="" xmlns:a16="http://schemas.microsoft.com/office/drawing/2014/main" id="{77591644-3ECA-45CA-91C5-067A7A8FE701}"/>
              </a:ext>
            </a:extLst>
          </p:cNvPr>
          <p:cNvSpPr/>
          <p:nvPr/>
        </p:nvSpPr>
        <p:spPr>
          <a:xfrm>
            <a:off x="9102709" y="4093611"/>
            <a:ext cx="14198616" cy="2513080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306948D8-F95C-48DA-B86D-BE0AC5631B2C}"/>
              </a:ext>
            </a:extLst>
          </p:cNvPr>
          <p:cNvSpPr/>
          <p:nvPr/>
        </p:nvSpPr>
        <p:spPr>
          <a:xfrm>
            <a:off x="11504106" y="4195989"/>
            <a:ext cx="11281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ОМСУ: рекомендовать ввести мораторий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на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повышение ставок по земельному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налогу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и налогу на имущество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физических </a:t>
            </a:r>
            <a:r>
              <a:rPr lang="en-US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en-US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лиц до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конца 2023 года</a:t>
            </a:r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="" xmlns:a16="http://schemas.microsoft.com/office/drawing/2014/main" id="{E0B9F191-3489-47A5-87D6-FFD6A157A15A}"/>
              </a:ext>
            </a:extLst>
          </p:cNvPr>
          <p:cNvSpPr/>
          <p:nvPr/>
        </p:nvSpPr>
        <p:spPr>
          <a:xfrm>
            <a:off x="9102709" y="7107722"/>
            <a:ext cx="14198616" cy="2513080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53DB8667-258F-472B-AF10-E89192014E83}"/>
              </a:ext>
            </a:extLst>
          </p:cNvPr>
          <p:cNvSpPr/>
          <p:nvPr/>
        </p:nvSpPr>
        <p:spPr>
          <a:xfrm>
            <a:off x="11504106" y="7210100"/>
            <a:ext cx="115322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Отсрочка  до конца 2022 года для </a:t>
            </a:r>
            <a:r>
              <a:rPr lang="ru-RU" dirty="0" err="1" smtClean="0">
                <a:latin typeface="Museo Sans Cyrl 300" panose="02000000000000000000" pitchFamily="50" charset="-52"/>
                <a:ea typeface="PT Root UI" pitchFamily="34" charset="-52"/>
              </a:rPr>
              <a:t>органи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-</a:t>
            </a:r>
            <a:r>
              <a:rPr lang="en-US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en-US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 err="1" smtClean="0">
                <a:latin typeface="Museo Sans Cyrl 300" panose="02000000000000000000" pitchFamily="50" charset="-52"/>
                <a:ea typeface="PT Root UI" pitchFamily="34" charset="-52"/>
              </a:rPr>
              <a:t>заций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МСП по уплате авансовых платежей </a:t>
            </a:r>
            <a:br>
              <a:rPr lang="ru-RU" dirty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за 1 и 2 кв 2022 года по налогу на имущество организаций, транспортному налогу </a:t>
            </a: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="" xmlns:a16="http://schemas.microsoft.com/office/drawing/2014/main" id="{FC10EC50-3544-48C8-8ADD-58A0C335C32E}"/>
              </a:ext>
            </a:extLst>
          </p:cNvPr>
          <p:cNvSpPr/>
          <p:nvPr/>
        </p:nvSpPr>
        <p:spPr>
          <a:xfrm>
            <a:off x="9102709" y="10121833"/>
            <a:ext cx="14198616" cy="2513080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64EE2E7C-5513-40AB-AFCD-EA800D588DC5}"/>
              </a:ext>
            </a:extLst>
          </p:cNvPr>
          <p:cNvSpPr/>
          <p:nvPr/>
        </p:nvSpPr>
        <p:spPr>
          <a:xfrm>
            <a:off x="11504106" y="10224211"/>
            <a:ext cx="117972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ОМСУ: рекомендовать предоставить отсрочку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до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конца 2022 года для организаций МСП </a:t>
            </a:r>
            <a:br>
              <a:rPr lang="ru-RU" dirty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по уплате авансовых платежей по земельному налогу за 1 и 2 квартал 2022 года</a:t>
            </a:r>
          </a:p>
        </p:txBody>
      </p:sp>
      <p:sp>
        <p:nvSpPr>
          <p:cNvPr id="24" name="Rectangle">
            <a:extLst>
              <a:ext uri="{FF2B5EF4-FFF2-40B4-BE49-F238E27FC236}">
                <a16:creationId xmlns="" xmlns:a16="http://schemas.microsoft.com/office/drawing/2014/main" id="{F32E091F-112E-4A2E-B6B6-D77F831AB73B}"/>
              </a:ext>
            </a:extLst>
          </p:cNvPr>
          <p:cNvSpPr/>
          <p:nvPr/>
        </p:nvSpPr>
        <p:spPr>
          <a:xfrm>
            <a:off x="-8467" y="-8468"/>
            <a:ext cx="8023209" cy="13724467"/>
          </a:xfrm>
          <a:prstGeom prst="rect">
            <a:avLst/>
          </a:prstGeom>
          <a:solidFill>
            <a:schemeClr val="accent3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588B0317-FC01-4872-9827-BC2F9205A453}"/>
              </a:ext>
            </a:extLst>
          </p:cNvPr>
          <p:cNvSpPr txBox="1"/>
          <p:nvPr/>
        </p:nvSpPr>
        <p:spPr>
          <a:xfrm>
            <a:off x="935484" y="5690770"/>
            <a:ext cx="693524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3929"/>
              </a:lnSpc>
            </a:pPr>
            <a:r>
              <a:rPr lang="ru-RU" sz="10000" dirty="0">
                <a:solidFill>
                  <a:schemeClr val="bg1"/>
                </a:solidFill>
                <a:latin typeface="RF Rufo Black" panose="00000A08000000000000" pitchFamily="2" charset="-52"/>
              </a:rPr>
              <a:t>НАЛОГОВЫЕ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958103C7-CDB6-4499-A226-3426A6458F1C}"/>
              </a:ext>
            </a:extLst>
          </p:cNvPr>
          <p:cNvSpPr/>
          <p:nvPr/>
        </p:nvSpPr>
        <p:spPr>
          <a:xfrm>
            <a:off x="1007492" y="6931749"/>
            <a:ext cx="69352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меры поддержки</a:t>
            </a: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12" y="1119208"/>
            <a:ext cx="967666" cy="98626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65"/>
          <a:stretch/>
        </p:blipFill>
        <p:spPr>
          <a:xfrm>
            <a:off x="9810189" y="10874317"/>
            <a:ext cx="1285280" cy="100811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" r="20980" b="-798"/>
          <a:stretch/>
        </p:blipFill>
        <p:spPr>
          <a:xfrm>
            <a:off x="9948773" y="4712264"/>
            <a:ext cx="1008112" cy="1275773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321" y="1698153"/>
            <a:ext cx="1275773" cy="12757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42" y="7709776"/>
            <a:ext cx="1275773" cy="12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1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: скругленные углы 21">
            <a:extLst>
              <a:ext uri="{FF2B5EF4-FFF2-40B4-BE49-F238E27FC236}">
                <a16:creationId xmlns="" xmlns:a16="http://schemas.microsoft.com/office/drawing/2014/main" id="{1A152826-35E2-4748-AAAB-442C1B1C21CE}"/>
              </a:ext>
            </a:extLst>
          </p:cNvPr>
          <p:cNvSpPr/>
          <p:nvPr/>
        </p:nvSpPr>
        <p:spPr>
          <a:xfrm>
            <a:off x="9102708" y="1108891"/>
            <a:ext cx="14198617" cy="2194964"/>
          </a:xfrm>
          <a:prstGeom prst="roundRect">
            <a:avLst>
              <a:gd name="adj" fmla="val 109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53" name="Прямоугольник: скругленные углы 21">
            <a:extLst>
              <a:ext uri="{FF2B5EF4-FFF2-40B4-BE49-F238E27FC236}">
                <a16:creationId xmlns="" xmlns:a16="http://schemas.microsoft.com/office/drawing/2014/main" id="{1A152826-35E2-4748-AAAB-442C1B1C21CE}"/>
              </a:ext>
            </a:extLst>
          </p:cNvPr>
          <p:cNvSpPr/>
          <p:nvPr/>
        </p:nvSpPr>
        <p:spPr>
          <a:xfrm>
            <a:off x="9102708" y="3441655"/>
            <a:ext cx="14198617" cy="2194964"/>
          </a:xfrm>
          <a:prstGeom prst="roundRect">
            <a:avLst>
              <a:gd name="adj" fmla="val 109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54" name="Прямоугольник: скругленные углы 21">
            <a:extLst>
              <a:ext uri="{FF2B5EF4-FFF2-40B4-BE49-F238E27FC236}">
                <a16:creationId xmlns="" xmlns:a16="http://schemas.microsoft.com/office/drawing/2014/main" id="{1A152826-35E2-4748-AAAB-442C1B1C21CE}"/>
              </a:ext>
            </a:extLst>
          </p:cNvPr>
          <p:cNvSpPr/>
          <p:nvPr/>
        </p:nvSpPr>
        <p:spPr>
          <a:xfrm>
            <a:off x="8978343" y="5777880"/>
            <a:ext cx="14198617" cy="4334132"/>
          </a:xfrm>
          <a:prstGeom prst="roundRect">
            <a:avLst>
              <a:gd name="adj" fmla="val 109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55" name="Прямоугольник: скругленные углы 21">
            <a:extLst>
              <a:ext uri="{FF2B5EF4-FFF2-40B4-BE49-F238E27FC236}">
                <a16:creationId xmlns="" xmlns:a16="http://schemas.microsoft.com/office/drawing/2014/main" id="{1A152826-35E2-4748-AAAB-442C1B1C21CE}"/>
              </a:ext>
            </a:extLst>
          </p:cNvPr>
          <p:cNvSpPr/>
          <p:nvPr/>
        </p:nvSpPr>
        <p:spPr>
          <a:xfrm>
            <a:off x="9102708" y="10302147"/>
            <a:ext cx="14198617" cy="2194964"/>
          </a:xfrm>
          <a:prstGeom prst="roundRect">
            <a:avLst>
              <a:gd name="adj" fmla="val 109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2378182-493A-4FC5-B969-523EBF512B38}"/>
              </a:ext>
            </a:extLst>
          </p:cNvPr>
          <p:cNvSpPr/>
          <p:nvPr/>
        </p:nvSpPr>
        <p:spPr>
          <a:xfrm>
            <a:off x="1079500" y="7335925"/>
            <a:ext cx="10751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меры поддержки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32DF676A-90A6-41DF-9491-9C1F07B8E899}"/>
              </a:ext>
            </a:extLst>
          </p:cNvPr>
          <p:cNvSpPr/>
          <p:nvPr/>
        </p:nvSpPr>
        <p:spPr>
          <a:xfrm>
            <a:off x="11504105" y="3800473"/>
            <a:ext cx="116127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latin typeface="Museo Sans Cyrl 300" panose="02000000000000000000" pitchFamily="50" charset="-52"/>
                <a:ea typeface="PT Root UI" pitchFamily="34" charset="-52"/>
              </a:rPr>
              <a:t>“Заморозка” процентных ставок по всем действующим </a:t>
            </a: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займам </a:t>
            </a:r>
            <a:r>
              <a:rPr lang="ru-RU" sz="3000" dirty="0">
                <a:latin typeface="Museo Sans Cyrl 300" panose="02000000000000000000" pitchFamily="50" charset="-52"/>
                <a:ea typeface="PT Root UI" pitchFamily="34" charset="-52"/>
              </a:rPr>
              <a:t>МКК УФРП </a:t>
            </a:r>
            <a:r>
              <a:rPr lang="ru-RU" sz="3000" dirty="0">
                <a:latin typeface="Museo Sans Cyrl 100" panose="02000000000000000000" pitchFamily="50" charset="-52"/>
                <a:ea typeface="PT Root UI" pitchFamily="34" charset="-52"/>
              </a:rPr>
              <a:t>(независимо от уровня ключевой ставки Банка России)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="" xmlns:a16="http://schemas.microsoft.com/office/drawing/2014/main" id="{D28F40EB-AB22-4D55-81CA-D796A3ACE542}"/>
              </a:ext>
            </a:extLst>
          </p:cNvPr>
          <p:cNvSpPr/>
          <p:nvPr/>
        </p:nvSpPr>
        <p:spPr>
          <a:xfrm>
            <a:off x="11197489" y="5966760"/>
            <a:ext cx="97603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МКК </a:t>
            </a:r>
            <a:r>
              <a:rPr lang="ru-RU" sz="3000" dirty="0">
                <a:latin typeface="Museo Sans Cyrl 300" panose="02000000000000000000" pitchFamily="50" charset="-52"/>
                <a:ea typeface="PT Root UI" pitchFamily="34" charset="-52"/>
              </a:rPr>
              <a:t>УФРП </a:t>
            </a: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выдает кредиты МСП по ставкам:</a:t>
            </a:r>
          </a:p>
          <a:p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5% - для производственных компаний</a:t>
            </a:r>
          </a:p>
          <a:p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15% - для торговых и медицинских компаний</a:t>
            </a:r>
          </a:p>
          <a:p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10% - для остальных</a:t>
            </a:r>
          </a:p>
          <a:p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До 5 млн рублей</a:t>
            </a:r>
          </a:p>
          <a:p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 2 года на оборотные средства, </a:t>
            </a:r>
          </a:p>
          <a:p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3 года – на </a:t>
            </a:r>
            <a:r>
              <a:rPr lang="ru-RU" sz="3000" dirty="0" err="1" smtClean="0">
                <a:latin typeface="Museo Sans Cyrl 300" panose="02000000000000000000" pitchFamily="50" charset="-52"/>
                <a:ea typeface="PT Root UI" pitchFamily="34" charset="-52"/>
              </a:rPr>
              <a:t>инвстиционные</a:t>
            </a: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 цели</a:t>
            </a:r>
          </a:p>
          <a:p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Для </a:t>
            </a:r>
            <a:r>
              <a:rPr lang="ru-RU" sz="3000" dirty="0" err="1" smtClean="0">
                <a:latin typeface="Museo Sans Cyrl 300" panose="02000000000000000000" pitchFamily="50" charset="-52"/>
                <a:ea typeface="PT Root UI" pitchFamily="34" charset="-52"/>
              </a:rPr>
              <a:t>самозанятых</a:t>
            </a: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 10% до 500 </a:t>
            </a:r>
            <a:r>
              <a:rPr lang="ru-RU" sz="3000" dirty="0" err="1" smtClean="0">
                <a:latin typeface="Museo Sans Cyrl 300" panose="02000000000000000000" pitchFamily="50" charset="-52"/>
                <a:ea typeface="PT Root UI" pitchFamily="34" charset="-52"/>
              </a:rPr>
              <a:t>т.р</a:t>
            </a: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. на 2 года</a:t>
            </a:r>
            <a:endParaRPr lang="ru-RU" sz="3000" dirty="0">
              <a:latin typeface="Museo Sans Cyrl 100" panose="02000000000000000000" pitchFamily="50" charset="-52"/>
              <a:ea typeface="PT Root UI" pitchFamily="34" charset="-52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5E8BA5FD-990C-4774-A74C-9ACAC2B01350}"/>
              </a:ext>
            </a:extLst>
          </p:cNvPr>
          <p:cNvSpPr/>
          <p:nvPr/>
        </p:nvSpPr>
        <p:spPr>
          <a:xfrm>
            <a:off x="11831166" y="10660965"/>
            <a:ext cx="104046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latin typeface="Museo Sans Cyrl 300" panose="02000000000000000000" pitchFamily="50" charset="-52"/>
                <a:ea typeface="PT Root UI" pitchFamily="34" charset="-52"/>
              </a:rPr>
              <a:t>с 0,75 до</a:t>
            </a:r>
            <a:r>
              <a:rPr lang="ru-RU" sz="3000" dirty="0">
                <a:latin typeface="Museo Sans Cyrl 900" panose="02000000000000000000" pitchFamily="50" charset="-52"/>
                <a:ea typeface="PT Root UI" pitchFamily="34" charset="-52"/>
              </a:rPr>
              <a:t> </a:t>
            </a:r>
            <a:r>
              <a:rPr lang="ru-RU" sz="3000" dirty="0">
                <a:solidFill>
                  <a:schemeClr val="accent4"/>
                </a:solidFill>
                <a:latin typeface="Museo Sans Cyrl 900" panose="02000000000000000000" pitchFamily="50" charset="-52"/>
                <a:ea typeface="PT Root UI" pitchFamily="34" charset="-52"/>
              </a:rPr>
              <a:t>0,25</a:t>
            </a:r>
            <a:r>
              <a:rPr lang="ru-RU" sz="3000" dirty="0">
                <a:solidFill>
                  <a:schemeClr val="accent4"/>
                </a:solidFill>
                <a:latin typeface="Museo Sans Cyrl 300" panose="02000000000000000000" pitchFamily="50" charset="-52"/>
                <a:ea typeface="PT Root UI" pitchFamily="34" charset="-52"/>
              </a:rPr>
              <a:t>%</a:t>
            </a:r>
            <a:r>
              <a:rPr lang="ru-RU" sz="3000" dirty="0">
                <a:latin typeface="Museo Sans Cyrl 300" panose="02000000000000000000" pitchFamily="50" charset="-52"/>
                <a:ea typeface="PT Root UI" pitchFamily="34" charset="-52"/>
              </a:rPr>
              <a:t> снижен процент вознаграждения </a:t>
            </a: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ГФСК </a:t>
            </a:r>
            <a:r>
              <a:rPr lang="ru-RU" sz="3000" dirty="0">
                <a:latin typeface="Museo Sans Cyrl 300" panose="02000000000000000000" pitchFamily="50" charset="-52"/>
                <a:ea typeface="PT Root UI" pitchFamily="34" charset="-52"/>
              </a:rPr>
              <a:t>УР за предоставление поручительств </a:t>
            </a: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по </a:t>
            </a:r>
            <a:r>
              <a:rPr lang="ru-RU" sz="3000" dirty="0">
                <a:latin typeface="Museo Sans Cyrl 300" panose="02000000000000000000" pitchFamily="50" charset="-52"/>
                <a:ea typeface="PT Root UI" pitchFamily="34" charset="-52"/>
              </a:rPr>
              <a:t>кредитам и </a:t>
            </a:r>
            <a:r>
              <a:rPr lang="ru-RU" sz="3000" dirty="0" smtClean="0">
                <a:latin typeface="Museo Sans Cyrl 300" panose="02000000000000000000" pitchFamily="50" charset="-52"/>
                <a:ea typeface="PT Root UI" pitchFamily="34" charset="-52"/>
              </a:rPr>
              <a:t>займам для производственных компаний</a:t>
            </a:r>
            <a:endParaRPr lang="ru-RU" sz="3000" dirty="0">
              <a:latin typeface="Museo Sans Cyrl 100" panose="02000000000000000000" pitchFamily="50" charset="-52"/>
              <a:ea typeface="PT Root UI" pitchFamily="34" charset="-52"/>
            </a:endParaRPr>
          </a:p>
        </p:txBody>
      </p:sp>
      <p:sp>
        <p:nvSpPr>
          <p:cNvPr id="27" name="Rectangle">
            <a:extLst>
              <a:ext uri="{FF2B5EF4-FFF2-40B4-BE49-F238E27FC236}">
                <a16:creationId xmlns="" xmlns:a16="http://schemas.microsoft.com/office/drawing/2014/main" id="{F32E091F-112E-4A2E-B6B6-D77F831AB73B}"/>
              </a:ext>
            </a:extLst>
          </p:cNvPr>
          <p:cNvSpPr/>
          <p:nvPr/>
        </p:nvSpPr>
        <p:spPr>
          <a:xfrm>
            <a:off x="-8467" y="-8468"/>
            <a:ext cx="8023209" cy="13724467"/>
          </a:xfrm>
          <a:prstGeom prst="rect">
            <a:avLst/>
          </a:prstGeom>
          <a:solidFill>
            <a:schemeClr val="accent3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A5D29601-EBA3-4565-AB62-F93AB69CA5EA}"/>
              </a:ext>
            </a:extLst>
          </p:cNvPr>
          <p:cNvSpPr txBox="1"/>
          <p:nvPr/>
        </p:nvSpPr>
        <p:spPr>
          <a:xfrm>
            <a:off x="935484" y="5777880"/>
            <a:ext cx="693524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3929"/>
              </a:lnSpc>
            </a:pPr>
            <a:r>
              <a:rPr lang="ru-RU" sz="10000" dirty="0" smtClean="0">
                <a:solidFill>
                  <a:schemeClr val="bg1"/>
                </a:solidFill>
                <a:latin typeface="RF Rufo Black" panose="00000A08000000000000" pitchFamily="2" charset="-52"/>
              </a:rPr>
              <a:t>ФИНАНСОВЫЕ</a:t>
            </a:r>
            <a:endParaRPr lang="ru-RU" sz="10000" dirty="0">
              <a:solidFill>
                <a:schemeClr val="bg1"/>
              </a:solidFill>
              <a:latin typeface="RF Rufo Black" panose="00000A08000000000000" pitchFamily="2" charset="-52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E2378182-493A-4FC5-B969-523EBF512B38}"/>
              </a:ext>
            </a:extLst>
          </p:cNvPr>
          <p:cNvSpPr/>
          <p:nvPr/>
        </p:nvSpPr>
        <p:spPr>
          <a:xfrm>
            <a:off x="1007492" y="7072213"/>
            <a:ext cx="69352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меры поддержки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32DF676A-90A6-41DF-9491-9C1F07B8E899}"/>
              </a:ext>
            </a:extLst>
          </p:cNvPr>
          <p:cNvSpPr/>
          <p:nvPr/>
        </p:nvSpPr>
        <p:spPr>
          <a:xfrm>
            <a:off x="11504105" y="1313384"/>
            <a:ext cx="116127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latin typeface="Museo Sans Cyrl 300" panose="02000000000000000000" pitchFamily="50" charset="-52"/>
                <a:ea typeface="PT Root UI" pitchFamily="34" charset="-52"/>
              </a:rPr>
              <a:t>Расширение доступа субъектов МСП к кредитным средствам на льготных условиях </a:t>
            </a:r>
            <a:r>
              <a:rPr lang="ru-RU" sz="3000" dirty="0">
                <a:latin typeface="Museo Sans Cyrl 100" panose="02000000000000000000" pitchFamily="2" charset="-52"/>
                <a:ea typeface="PT Root UI" pitchFamily="34" charset="-52"/>
              </a:rPr>
              <a:t>(</a:t>
            </a:r>
            <a:r>
              <a:rPr lang="ru-RU" sz="3000" dirty="0" err="1">
                <a:latin typeface="Museo Sans Cyrl 100" panose="02000000000000000000" pitchFamily="2" charset="-52"/>
                <a:ea typeface="PT Root UI" pitchFamily="34" charset="-52"/>
              </a:rPr>
              <a:t>беззалоговые</a:t>
            </a:r>
            <a:r>
              <a:rPr lang="ru-RU" sz="3000" dirty="0">
                <a:latin typeface="Museo Sans Cyrl 100" panose="02000000000000000000" pitchFamily="2" charset="-52"/>
                <a:ea typeface="PT Root UI" pitchFamily="34" charset="-52"/>
              </a:rPr>
              <a:t> </a:t>
            </a:r>
            <a:r>
              <a:rPr lang="ru-RU" sz="3000" dirty="0" smtClean="0">
                <a:latin typeface="Museo Sans Cyrl 100" panose="02000000000000000000" pitchFamily="2" charset="-52"/>
                <a:ea typeface="PT Root UI" pitchFamily="34" charset="-52"/>
              </a:rPr>
              <a:t>кредиты </a:t>
            </a:r>
            <a:r>
              <a:rPr lang="ru-RU" sz="3000" dirty="0">
                <a:latin typeface="Museo Sans Cyrl 100" panose="02000000000000000000" pitchFamily="2" charset="-52"/>
                <a:ea typeface="PT Root UI" pitchFamily="34" charset="-52"/>
              </a:rPr>
              <a:t>МСП Банка)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1615142" y="2393504"/>
            <a:ext cx="11233248" cy="717634"/>
            <a:chOff x="11615142" y="2969568"/>
            <a:chExt cx="11233248" cy="717634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="" xmlns:a16="http://schemas.microsoft.com/office/drawing/2014/main" id="{32DF676A-90A6-41DF-9491-9C1F07B8E899}"/>
                </a:ext>
              </a:extLst>
            </p:cNvPr>
            <p:cNvSpPr/>
            <p:nvPr/>
          </p:nvSpPr>
          <p:spPr>
            <a:xfrm>
              <a:off x="11615142" y="3049130"/>
              <a:ext cx="112332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accent4"/>
                  </a:solidFill>
                  <a:latin typeface="Museo Sans Cyrl 300" panose="02000000000000000000" pitchFamily="50" charset="-52"/>
                  <a:ea typeface="PT Root UI" pitchFamily="34" charset="-52"/>
                </a:rPr>
                <a:t>15% - для торговых компаний, 13,5% - для производственных компаний</a:t>
              </a:r>
              <a:endParaRPr lang="ru-RU" sz="2400" dirty="0">
                <a:solidFill>
                  <a:schemeClr val="accent4"/>
                </a:solidFill>
                <a:latin typeface="Museo Sans Cyrl 100" panose="02000000000000000000" pitchFamily="2" charset="-52"/>
                <a:ea typeface="PT Root UI" pitchFamily="34" charset="-52"/>
              </a:endParaRPr>
            </a:p>
          </p:txBody>
        </p:sp>
        <p:sp>
          <p:nvSpPr>
            <p:cNvPr id="44" name="Прямоугольник: скругленные углы 1">
              <a:extLst>
                <a:ext uri="{FF2B5EF4-FFF2-40B4-BE49-F238E27FC236}">
                  <a16:creationId xmlns="" xmlns:a16="http://schemas.microsoft.com/office/drawing/2014/main" id="{01245DE1-0C59-4A0E-A632-120DCE85E15E}"/>
                </a:ext>
              </a:extLst>
            </p:cNvPr>
            <p:cNvSpPr/>
            <p:nvPr/>
          </p:nvSpPr>
          <p:spPr>
            <a:xfrm>
              <a:off x="11615142" y="2969568"/>
              <a:ext cx="11233248" cy="717634"/>
            </a:xfrm>
            <a:prstGeom prst="round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9" name="Рисунок 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12" y="1119208"/>
            <a:ext cx="967666" cy="986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42" y="1568487"/>
            <a:ext cx="1275773" cy="12757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42" y="3901250"/>
            <a:ext cx="1275773" cy="12757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918" y="7221700"/>
            <a:ext cx="1275773" cy="1275773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918" y="10761742"/>
            <a:ext cx="1275773" cy="12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4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9102708" y="7382426"/>
            <a:ext cx="14198617" cy="3652038"/>
            <a:chOff x="10607033" y="7382426"/>
            <a:chExt cx="12694292" cy="3652038"/>
          </a:xfrm>
        </p:grpSpPr>
        <p:sp>
          <p:nvSpPr>
            <p:cNvPr id="13" name="Прямоугольник: скругленные углы 12">
              <a:extLst>
                <a:ext uri="{FF2B5EF4-FFF2-40B4-BE49-F238E27FC236}">
                  <a16:creationId xmlns="" xmlns:a16="http://schemas.microsoft.com/office/drawing/2014/main" id="{7DE13896-4016-462D-B92E-186CE3326E29}"/>
                </a:ext>
              </a:extLst>
            </p:cNvPr>
            <p:cNvSpPr/>
            <p:nvPr/>
          </p:nvSpPr>
          <p:spPr>
            <a:xfrm>
              <a:off x="10607033" y="7382426"/>
              <a:ext cx="12694292" cy="3652038"/>
            </a:xfrm>
            <a:prstGeom prst="roundRect">
              <a:avLst>
                <a:gd name="adj" fmla="val 959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ru-RU" sz="2800" dirty="0">
                <a:solidFill>
                  <a:schemeClr val="tx1"/>
                </a:solidFill>
                <a:latin typeface="Museo Sans Cyrl 300" panose="02000000000000000000" pitchFamily="50" charset="-52"/>
              </a:endParaRP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="" xmlns:a16="http://schemas.microsoft.com/office/drawing/2014/main" id="{E1E12C47-A4FB-46A3-B9F3-989F137B8847}"/>
                </a:ext>
              </a:extLst>
            </p:cNvPr>
            <p:cNvSpPr/>
            <p:nvPr/>
          </p:nvSpPr>
          <p:spPr>
            <a:xfrm>
              <a:off x="12754005" y="8040130"/>
              <a:ext cx="1008635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26"/>
                </a:spcAft>
              </a:pP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Соглашение о коммерческом </a:t>
              </a:r>
              <a: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  <a:t/>
              </a:r>
              <a:b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</a:br>
              <a: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  <a:t>представительстве </a:t>
              </a: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в Казахстане </a:t>
              </a:r>
            </a:p>
          </p:txBody>
        </p:sp>
      </p:grp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3AAACF37-8401-47ED-9A73-6D3E507B72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495" b="14495"/>
          <a:stretch/>
        </p:blipFill>
        <p:spPr>
          <a:xfrm>
            <a:off x="20832166" y="8204602"/>
            <a:ext cx="1368152" cy="97152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9102708" y="2546987"/>
            <a:ext cx="14198617" cy="3652038"/>
            <a:chOff x="10607034" y="2546987"/>
            <a:chExt cx="12694291" cy="3652038"/>
          </a:xfrm>
        </p:grpSpPr>
        <p:sp>
          <p:nvSpPr>
            <p:cNvPr id="6" name="Прямоугольник: скругленные углы 5">
              <a:extLst>
                <a:ext uri="{FF2B5EF4-FFF2-40B4-BE49-F238E27FC236}">
                  <a16:creationId xmlns="" xmlns:a16="http://schemas.microsoft.com/office/drawing/2014/main" id="{CC20B645-CD9B-494D-B589-2E6F20CA5F10}"/>
                </a:ext>
              </a:extLst>
            </p:cNvPr>
            <p:cNvSpPr/>
            <p:nvPr/>
          </p:nvSpPr>
          <p:spPr>
            <a:xfrm>
              <a:off x="10607034" y="2546987"/>
              <a:ext cx="12694291" cy="3652038"/>
            </a:xfrm>
            <a:prstGeom prst="roundRect">
              <a:avLst>
                <a:gd name="adj" fmla="val 959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ru-RU" sz="2800" dirty="0">
                <a:solidFill>
                  <a:schemeClr val="tx1"/>
                </a:solidFill>
                <a:latin typeface="Museo Sans Cyrl 300" panose="02000000000000000000" pitchFamily="50" charset="-52"/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="" xmlns:a16="http://schemas.microsoft.com/office/drawing/2014/main" id="{ECFFE31F-1FC9-4EEF-97F1-B087CA2073E7}"/>
                </a:ext>
              </a:extLst>
            </p:cNvPr>
            <p:cNvSpPr/>
            <p:nvPr/>
          </p:nvSpPr>
          <p:spPr>
            <a:xfrm>
              <a:off x="12754005" y="3495843"/>
              <a:ext cx="10086351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185"/>
                </a:spcAft>
              </a:pP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Экспортный </a:t>
              </a:r>
              <a:r>
                <a:rPr lang="ru-RU" dirty="0" err="1">
                  <a:latin typeface="Museo Sans Cyrl 300" panose="02000000000000000000" pitchFamily="50" charset="-52"/>
                  <a:ea typeface="PT Root UI" pitchFamily="34" charset="-52"/>
                </a:rPr>
                <a:t>кэшбэк</a:t>
              </a: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 в размере </a:t>
              </a:r>
              <a:r>
                <a:rPr lang="ru-RU" dirty="0">
                  <a:solidFill>
                    <a:schemeClr val="accent4"/>
                  </a:solidFill>
                  <a:latin typeface="Museo Sans Cyrl 900" panose="02000000000000000000" pitchFamily="50" charset="-52"/>
                  <a:ea typeface="PT Root UI" pitchFamily="34" charset="-52"/>
                </a:rPr>
                <a:t>30</a:t>
              </a:r>
              <a:r>
                <a:rPr lang="ru-RU" dirty="0">
                  <a:solidFill>
                    <a:schemeClr val="accent4"/>
                  </a:solidFill>
                  <a:latin typeface="Museo Sans Cyrl 300" panose="02000000000000000000" pitchFamily="50" charset="-52"/>
                  <a:ea typeface="PT Root UI" pitchFamily="34" charset="-52"/>
                </a:rPr>
                <a:t>%</a:t>
              </a: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 </a:t>
              </a:r>
              <a:b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</a:b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от налоговых отчислений в УР, </a:t>
              </a:r>
              <a:b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</a:b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но не более 0,5 млн руб.</a:t>
              </a:r>
            </a:p>
          </p:txBody>
        </p:sp>
      </p:grpSp>
      <p:sp>
        <p:nvSpPr>
          <p:cNvPr id="17" name="Rectangle">
            <a:extLst>
              <a:ext uri="{FF2B5EF4-FFF2-40B4-BE49-F238E27FC236}">
                <a16:creationId xmlns="" xmlns:a16="http://schemas.microsoft.com/office/drawing/2014/main" id="{F32E091F-112E-4A2E-B6B6-D77F831AB73B}"/>
              </a:ext>
            </a:extLst>
          </p:cNvPr>
          <p:cNvSpPr/>
          <p:nvPr/>
        </p:nvSpPr>
        <p:spPr>
          <a:xfrm>
            <a:off x="-8467" y="-8468"/>
            <a:ext cx="8023209" cy="13724467"/>
          </a:xfrm>
          <a:prstGeom prst="rect">
            <a:avLst/>
          </a:prstGeom>
          <a:solidFill>
            <a:schemeClr val="accent3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5D29601-EBA3-4565-AB62-F93AB69CA5EA}"/>
              </a:ext>
            </a:extLst>
          </p:cNvPr>
          <p:cNvSpPr txBox="1"/>
          <p:nvPr/>
        </p:nvSpPr>
        <p:spPr>
          <a:xfrm>
            <a:off x="935484" y="5526946"/>
            <a:ext cx="693524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3929"/>
              </a:lnSpc>
            </a:pPr>
            <a:r>
              <a:rPr lang="ru-RU" sz="10000" dirty="0" smtClean="0">
                <a:solidFill>
                  <a:schemeClr val="bg1"/>
                </a:solidFill>
                <a:latin typeface="RF Rufo Black" panose="00000A08000000000000" pitchFamily="2" charset="-52"/>
              </a:rPr>
              <a:t>ПОДДЕРЖКА ЭКСПОРТА</a:t>
            </a:r>
            <a:endParaRPr lang="ru-RU" sz="10000" dirty="0">
              <a:solidFill>
                <a:schemeClr val="bg1"/>
              </a:solidFill>
              <a:latin typeface="RF Rufo Black" panose="00000A08000000000000" pitchFamily="2" charset="-52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C1DFC784-4842-4DC4-A9D5-0C2F38F6139E}"/>
              </a:ext>
            </a:extLst>
          </p:cNvPr>
          <p:cNvSpPr/>
          <p:nvPr/>
        </p:nvSpPr>
        <p:spPr>
          <a:xfrm>
            <a:off x="12160948" y="9413568"/>
            <a:ext cx="103274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3"/>
                </a:solidFill>
                <a:latin typeface="Museo Sans Cyrl 300" panose="02000000000000000000" pitchFamily="2" charset="-52"/>
                <a:ea typeface="PT Root UI" pitchFamily="34" charset="-52"/>
              </a:rPr>
              <a:t>Далее планируется открытие Торгового дома </a:t>
            </a:r>
            <a:r>
              <a:rPr lang="ru-RU" dirty="0" smtClean="0">
                <a:solidFill>
                  <a:schemeClr val="accent3"/>
                </a:solidFill>
                <a:latin typeface="Museo Sans Cyrl 300" panose="02000000000000000000" pitchFamily="2" charset="-52"/>
                <a:ea typeface="PT Root UI" pitchFamily="34" charset="-52"/>
              </a:rPr>
              <a:t>и </a:t>
            </a:r>
            <a:r>
              <a:rPr lang="ru-RU" dirty="0">
                <a:solidFill>
                  <a:schemeClr val="accent3"/>
                </a:solidFill>
                <a:latin typeface="Museo Sans Cyrl 300" panose="02000000000000000000" pitchFamily="2" charset="-52"/>
                <a:ea typeface="PT Root UI" pitchFamily="34" charset="-52"/>
              </a:rPr>
              <a:t>субсидирование расходов на </a:t>
            </a:r>
            <a:r>
              <a:rPr lang="ru-RU" dirty="0" smtClean="0">
                <a:solidFill>
                  <a:schemeClr val="accent3"/>
                </a:solidFill>
                <a:latin typeface="Museo Sans Cyrl 300" panose="02000000000000000000" pitchFamily="2" charset="-52"/>
                <a:ea typeface="PT Root UI" pitchFamily="34" charset="-52"/>
              </a:rPr>
              <a:t>логистику</a:t>
            </a:r>
            <a:endParaRPr lang="ru-RU" dirty="0">
              <a:solidFill>
                <a:schemeClr val="accent3"/>
              </a:solidFill>
              <a:latin typeface="Museo Sans Cyrl 300" panose="02000000000000000000" pitchFamily="2" charset="-52"/>
              <a:ea typeface="PT Root UI" pitchFamily="34" charset="-52"/>
            </a:endParaRPr>
          </a:p>
        </p:txBody>
      </p:sp>
      <p:sp>
        <p:nvSpPr>
          <p:cNvPr id="23" name="Graphic 18">
            <a:extLst>
              <a:ext uri="{FF2B5EF4-FFF2-40B4-BE49-F238E27FC236}">
                <a16:creationId xmlns="" xmlns:a16="http://schemas.microsoft.com/office/drawing/2014/main" id="{F42CE3D9-9F2F-2C4D-A92E-11E9F5D8ECFB}"/>
              </a:ext>
            </a:extLst>
          </p:cNvPr>
          <p:cNvSpPr/>
          <p:nvPr/>
        </p:nvSpPr>
        <p:spPr>
          <a:xfrm>
            <a:off x="11582709" y="9511099"/>
            <a:ext cx="502633" cy="5026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2" y="7"/>
                  <a:pt x="21593" y="4838"/>
                  <a:pt x="21600" y="10800"/>
                </a:cubicBezTo>
                <a:close/>
                <a:moveTo>
                  <a:pt x="1440" y="10800"/>
                </a:moveTo>
                <a:cubicBezTo>
                  <a:pt x="1440" y="15969"/>
                  <a:pt x="5631" y="20160"/>
                  <a:pt x="10800" y="20160"/>
                </a:cubicBezTo>
                <a:cubicBezTo>
                  <a:pt x="15969" y="20160"/>
                  <a:pt x="20160" y="15969"/>
                  <a:pt x="20160" y="10800"/>
                </a:cubicBezTo>
                <a:cubicBezTo>
                  <a:pt x="20160" y="5631"/>
                  <a:pt x="15969" y="1440"/>
                  <a:pt x="10800" y="1440"/>
                </a:cubicBezTo>
                <a:cubicBezTo>
                  <a:pt x="5633" y="1446"/>
                  <a:pt x="1446" y="5633"/>
                  <a:pt x="1440" y="10800"/>
                </a:cubicBezTo>
                <a:close/>
                <a:moveTo>
                  <a:pt x="15629" y="10291"/>
                </a:moveTo>
                <a:lnTo>
                  <a:pt x="12029" y="6691"/>
                </a:lnTo>
                <a:cubicBezTo>
                  <a:pt x="11743" y="6415"/>
                  <a:pt x="11287" y="6423"/>
                  <a:pt x="11011" y="6709"/>
                </a:cubicBezTo>
                <a:cubicBezTo>
                  <a:pt x="10741" y="6988"/>
                  <a:pt x="10741" y="7430"/>
                  <a:pt x="11011" y="7709"/>
                </a:cubicBezTo>
                <a:lnTo>
                  <a:pt x="13382" y="10080"/>
                </a:lnTo>
                <a:lnTo>
                  <a:pt x="6480" y="10080"/>
                </a:lnTo>
                <a:cubicBezTo>
                  <a:pt x="6082" y="10080"/>
                  <a:pt x="5760" y="10402"/>
                  <a:pt x="5760" y="10800"/>
                </a:cubicBezTo>
                <a:cubicBezTo>
                  <a:pt x="5760" y="11198"/>
                  <a:pt x="6082" y="11520"/>
                  <a:pt x="6480" y="11520"/>
                </a:cubicBezTo>
                <a:lnTo>
                  <a:pt x="13382" y="11520"/>
                </a:lnTo>
                <a:lnTo>
                  <a:pt x="11011" y="13891"/>
                </a:lnTo>
                <a:cubicBezTo>
                  <a:pt x="10735" y="14177"/>
                  <a:pt x="10743" y="14633"/>
                  <a:pt x="11029" y="14909"/>
                </a:cubicBezTo>
                <a:cubicBezTo>
                  <a:pt x="11308" y="15179"/>
                  <a:pt x="11750" y="15179"/>
                  <a:pt x="12029" y="14909"/>
                </a:cubicBezTo>
                <a:lnTo>
                  <a:pt x="15629" y="11309"/>
                </a:lnTo>
                <a:cubicBezTo>
                  <a:pt x="15910" y="11028"/>
                  <a:pt x="15910" y="10572"/>
                  <a:pt x="15629" y="10291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12" y="1119208"/>
            <a:ext cx="967666" cy="9862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42" y="3735119"/>
            <a:ext cx="1275773" cy="12757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42" y="8570558"/>
            <a:ext cx="1275773" cy="12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7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CC20B645-CD9B-494D-B589-2E6F20CA5F10}"/>
              </a:ext>
            </a:extLst>
          </p:cNvPr>
          <p:cNvSpPr/>
          <p:nvPr/>
        </p:nvSpPr>
        <p:spPr>
          <a:xfrm>
            <a:off x="9102708" y="1079500"/>
            <a:ext cx="14198617" cy="2513080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FFE31F-1FC9-4EEF-97F1-B087CA2073E7}"/>
              </a:ext>
            </a:extLst>
          </p:cNvPr>
          <p:cNvSpPr/>
          <p:nvPr/>
        </p:nvSpPr>
        <p:spPr>
          <a:xfrm>
            <a:off x="11504105" y="1735875"/>
            <a:ext cx="11281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Субсидия на возмещение </a:t>
            </a:r>
            <a:r>
              <a:rPr lang="ru-RU" dirty="0">
                <a:solidFill>
                  <a:schemeClr val="accent4"/>
                </a:solidFill>
                <a:latin typeface="Museo Sans Cyrl 900" panose="02000000000000000000" pitchFamily="2" charset="-52"/>
                <a:ea typeface="PT Root UI" pitchFamily="34" charset="-52"/>
              </a:rPr>
              <a:t>80</a:t>
            </a:r>
            <a:r>
              <a:rPr lang="ru-RU" dirty="0">
                <a:solidFill>
                  <a:schemeClr val="accent4"/>
                </a:solidFill>
                <a:latin typeface="Museo Sans Cyrl 300" panose="02000000000000000000" pitchFamily="50" charset="-52"/>
                <a:ea typeface="PT Root UI" pitchFamily="34" charset="-52"/>
              </a:rPr>
              <a:t>%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затрат </a:t>
            </a:r>
            <a:r>
              <a:rPr lang="en-US" dirty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en-US" dirty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на акселераторы и обучение сотрудников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="" xmlns:a16="http://schemas.microsoft.com/office/drawing/2014/main" id="{ECE92AF0-ACB4-4592-B2A3-16B0078C4BDA}"/>
              </a:ext>
            </a:extLst>
          </p:cNvPr>
          <p:cNvSpPr/>
          <p:nvPr/>
        </p:nvSpPr>
        <p:spPr>
          <a:xfrm>
            <a:off x="9102708" y="3977680"/>
            <a:ext cx="14198617" cy="2513080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1B4D26F1-48FC-4C27-9D13-2E6E45C09311}"/>
              </a:ext>
            </a:extLst>
          </p:cNvPr>
          <p:cNvSpPr/>
          <p:nvPr/>
        </p:nvSpPr>
        <p:spPr>
          <a:xfrm>
            <a:off x="11504105" y="4634056"/>
            <a:ext cx="11281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Субсидия на возмещение </a:t>
            </a:r>
            <a:r>
              <a:rPr lang="ru-RU" dirty="0">
                <a:solidFill>
                  <a:schemeClr val="accent4"/>
                </a:solidFill>
                <a:latin typeface="Museo Sans Cyrl 900" panose="02000000000000000000" pitchFamily="2" charset="-52"/>
                <a:ea typeface="PT Root UI" pitchFamily="34" charset="-52"/>
              </a:rPr>
              <a:t>80</a:t>
            </a:r>
            <a:r>
              <a:rPr lang="ru-RU" dirty="0">
                <a:solidFill>
                  <a:schemeClr val="accent4"/>
                </a:solidFill>
                <a:latin typeface="Museo Sans Cyrl 300" panose="02000000000000000000" pitchFamily="50" charset="-52"/>
                <a:ea typeface="PT Root UI" pitchFamily="34" charset="-52"/>
              </a:rPr>
              <a:t>%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затрат </a:t>
            </a:r>
            <a:r>
              <a:rPr lang="en-US" dirty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en-US" dirty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на оплату процентов по кредитам</a:t>
            </a:r>
          </a:p>
        </p:txBody>
      </p:sp>
      <p:sp>
        <p:nvSpPr>
          <p:cNvPr id="50" name="Прямоугольник: скругленные углы 49">
            <a:extLst>
              <a:ext uri="{FF2B5EF4-FFF2-40B4-BE49-F238E27FC236}">
                <a16:creationId xmlns="" xmlns:a16="http://schemas.microsoft.com/office/drawing/2014/main" id="{F9027C17-3859-41FE-A8FB-2320FC874ED5}"/>
              </a:ext>
            </a:extLst>
          </p:cNvPr>
          <p:cNvSpPr/>
          <p:nvPr/>
        </p:nvSpPr>
        <p:spPr>
          <a:xfrm>
            <a:off x="8878838" y="7434064"/>
            <a:ext cx="14198617" cy="2513080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="" xmlns:a16="http://schemas.microsoft.com/office/drawing/2014/main" id="{9D3560EB-D25B-4831-99B7-36D68B2C3F12}"/>
              </a:ext>
            </a:extLst>
          </p:cNvPr>
          <p:cNvSpPr/>
          <p:nvPr/>
        </p:nvSpPr>
        <p:spPr>
          <a:xfrm>
            <a:off x="11198543" y="7813441"/>
            <a:ext cx="112816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Академия "Цифра"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/>
            </a:r>
            <a:b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</a:br>
            <a:r>
              <a:rPr lang="ru-RU" dirty="0" smtClean="0">
                <a:latin typeface="Museo Sans Cyrl 100" panose="02000000000000000000" pitchFamily="50" charset="-52"/>
                <a:ea typeface="PT Root UI" pitchFamily="34" charset="-52"/>
              </a:rPr>
              <a:t>(</a:t>
            </a:r>
            <a:r>
              <a:rPr lang="ru-RU" dirty="0">
                <a:latin typeface="Museo Sans Cyrl 100" panose="02000000000000000000" pitchFamily="50" charset="-52"/>
                <a:ea typeface="PT Root UI" pitchFamily="34" charset="-52"/>
              </a:rPr>
              <a:t>переподготовка кадров </a:t>
            </a:r>
            <a:r>
              <a:rPr lang="ru-RU" dirty="0" smtClean="0">
                <a:latin typeface="Museo Sans Cyrl 100" panose="02000000000000000000" pitchFamily="50" charset="-52"/>
                <a:ea typeface="PT Root UI" pitchFamily="34" charset="-52"/>
              </a:rPr>
              <a:t>из </a:t>
            </a:r>
            <a:r>
              <a:rPr lang="ru-RU" dirty="0">
                <a:latin typeface="Museo Sans Cyrl 100" panose="02000000000000000000" pitchFamily="50" charset="-52"/>
                <a:ea typeface="PT Root UI" pitchFamily="34" charset="-52"/>
              </a:rPr>
              <a:t>смежных отраслей, потенциальный объем - 500 студентов)</a:t>
            </a:r>
          </a:p>
        </p:txBody>
      </p:sp>
      <p:sp>
        <p:nvSpPr>
          <p:cNvPr id="32" name="Rectangle">
            <a:extLst>
              <a:ext uri="{FF2B5EF4-FFF2-40B4-BE49-F238E27FC236}">
                <a16:creationId xmlns="" xmlns:a16="http://schemas.microsoft.com/office/drawing/2014/main" id="{F32E091F-112E-4A2E-B6B6-D77F831AB73B}"/>
              </a:ext>
            </a:extLst>
          </p:cNvPr>
          <p:cNvSpPr/>
          <p:nvPr/>
        </p:nvSpPr>
        <p:spPr>
          <a:xfrm>
            <a:off x="-8467" y="-8468"/>
            <a:ext cx="8023209" cy="13724467"/>
          </a:xfrm>
          <a:prstGeom prst="rect">
            <a:avLst/>
          </a:prstGeom>
          <a:solidFill>
            <a:schemeClr val="accent3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A5D29601-EBA3-4565-AB62-F93AB69CA5EA}"/>
              </a:ext>
            </a:extLst>
          </p:cNvPr>
          <p:cNvSpPr txBox="1"/>
          <p:nvPr/>
        </p:nvSpPr>
        <p:spPr>
          <a:xfrm>
            <a:off x="935484" y="5526946"/>
            <a:ext cx="693524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3929"/>
              </a:lnSpc>
            </a:pPr>
            <a:r>
              <a:rPr lang="ru-RU" sz="10000" dirty="0" smtClean="0">
                <a:solidFill>
                  <a:schemeClr val="bg1"/>
                </a:solidFill>
                <a:latin typeface="RF Rufo Black" panose="00000A08000000000000" pitchFamily="2" charset="-52"/>
              </a:rPr>
              <a:t>ПОДДЕРЖКА ИТ-ОТРАСЛИ</a:t>
            </a:r>
            <a:endParaRPr lang="ru-RU" sz="10000" dirty="0">
              <a:solidFill>
                <a:schemeClr val="bg1"/>
              </a:solidFill>
              <a:latin typeface="RF Rufo Black" panose="00000A08000000000000" pitchFamily="2" charset="-52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12" y="1119208"/>
            <a:ext cx="967666" cy="9862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42" y="1698154"/>
            <a:ext cx="1275773" cy="127577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42" y="4596333"/>
            <a:ext cx="1275773" cy="12757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783" y="8052717"/>
            <a:ext cx="1275773" cy="12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8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CC20B645-CD9B-494D-B589-2E6F20CA5F10}"/>
              </a:ext>
            </a:extLst>
          </p:cNvPr>
          <p:cNvSpPr/>
          <p:nvPr/>
        </p:nvSpPr>
        <p:spPr>
          <a:xfrm>
            <a:off x="9102708" y="1103958"/>
            <a:ext cx="14198617" cy="3060942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FFE31F-1FC9-4EEF-97F1-B087CA2073E7}"/>
              </a:ext>
            </a:extLst>
          </p:cNvPr>
          <p:cNvSpPr/>
          <p:nvPr/>
        </p:nvSpPr>
        <p:spPr>
          <a:xfrm>
            <a:off x="11504104" y="1757266"/>
            <a:ext cx="112816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Сокращение срока предоставления земельного участка в аренду без торгов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под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реализацию инвестиционного проекта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="" xmlns:a16="http://schemas.microsoft.com/office/drawing/2014/main" id="{4AD5D1B5-6C7B-4F28-BE87-5ACC488BCE7E}"/>
              </a:ext>
            </a:extLst>
          </p:cNvPr>
          <p:cNvSpPr/>
          <p:nvPr/>
        </p:nvSpPr>
        <p:spPr>
          <a:xfrm>
            <a:off x="9102708" y="5323294"/>
            <a:ext cx="14198617" cy="3060942"/>
          </a:xfrm>
          <a:prstGeom prst="roundRect">
            <a:avLst>
              <a:gd name="adj" fmla="val 9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800" dirty="0">
              <a:solidFill>
                <a:schemeClr val="tx1"/>
              </a:solidFill>
              <a:latin typeface="Museo Sans Cyrl 300" panose="02000000000000000000" pitchFamily="50" charset="-52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CF676552-0305-419C-A856-BA98BD6696F1}"/>
              </a:ext>
            </a:extLst>
          </p:cNvPr>
          <p:cNvSpPr/>
          <p:nvPr/>
        </p:nvSpPr>
        <p:spPr>
          <a:xfrm>
            <a:off x="11504104" y="5422604"/>
            <a:ext cx="112816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Освобождение от уплаты налога на имущество сроком на </a:t>
            </a:r>
            <a:r>
              <a:rPr lang="ru-RU" dirty="0">
                <a:solidFill>
                  <a:schemeClr val="accent4"/>
                </a:solidFill>
                <a:latin typeface="Museo Sans Cyrl 900" panose="02000000000000000000" pitchFamily="2" charset="-52"/>
                <a:ea typeface="PT Root UI" pitchFamily="34" charset="-52"/>
              </a:rPr>
              <a:t>5</a:t>
            </a:r>
            <a:r>
              <a:rPr lang="ru-RU" dirty="0">
                <a:solidFill>
                  <a:schemeClr val="accent4"/>
                </a:solidFill>
                <a:latin typeface="Museo Sans Cyrl 300" panose="02000000000000000000" pitchFamily="50" charset="-52"/>
                <a:ea typeface="PT Root UI" pitchFamily="34" charset="-52"/>
              </a:rPr>
              <a:t> </a:t>
            </a:r>
            <a:r>
              <a:rPr lang="ru-RU" dirty="0" smtClean="0">
                <a:solidFill>
                  <a:schemeClr val="accent4"/>
                </a:solidFill>
                <a:latin typeface="Museo Sans Cyrl 300" panose="02000000000000000000" pitchFamily="50" charset="-52"/>
                <a:ea typeface="PT Root UI" pitchFamily="34" charset="-52"/>
              </a:rPr>
              <a:t>лет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,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в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отношении </a:t>
            </a:r>
            <a:r>
              <a:rPr lang="ru-RU" dirty="0" err="1" smtClean="0">
                <a:latin typeface="Museo Sans Cyrl 300" panose="02000000000000000000" pitchFamily="50" charset="-52"/>
                <a:ea typeface="PT Root UI" pitchFamily="34" charset="-52"/>
              </a:rPr>
              <a:t>реконструиро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-ванного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и вновь созданного </a:t>
            </a:r>
            <a:r>
              <a:rPr lang="ru-RU" dirty="0" smtClean="0">
                <a:latin typeface="Museo Sans Cyrl 300" panose="02000000000000000000" pitchFamily="50" charset="-52"/>
                <a:ea typeface="PT Root UI" pitchFamily="34" charset="-52"/>
              </a:rPr>
              <a:t>имущества </a:t>
            </a:r>
            <a:r>
              <a:rPr lang="ru-RU" dirty="0">
                <a:latin typeface="Museo Sans Cyrl 100" panose="02000000000000000000" pitchFamily="2" charset="-52"/>
                <a:ea typeface="PT Root UI" pitchFamily="34" charset="-52"/>
              </a:rPr>
              <a:t>(ранее было только приобретенного) </a:t>
            </a:r>
            <a:r>
              <a:rPr lang="ru-RU" dirty="0">
                <a:latin typeface="Museo Sans Cyrl 300" panose="02000000000000000000" pitchFamily="50" charset="-52"/>
                <a:ea typeface="PT Root UI" pitchFamily="34" charset="-52"/>
              </a:rPr>
              <a:t>для реализации инвестиционного проекта 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4ADAADB1-FDCC-4597-BE9E-6B21398D514C}"/>
              </a:ext>
            </a:extLst>
          </p:cNvPr>
          <p:cNvSpPr/>
          <p:nvPr/>
        </p:nvSpPr>
        <p:spPr>
          <a:xfrm>
            <a:off x="1079500" y="7335925"/>
            <a:ext cx="10751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меры поддержки</a:t>
            </a:r>
          </a:p>
        </p:txBody>
      </p:sp>
      <p:sp>
        <p:nvSpPr>
          <p:cNvPr id="17" name="Rectangle">
            <a:extLst>
              <a:ext uri="{FF2B5EF4-FFF2-40B4-BE49-F238E27FC236}">
                <a16:creationId xmlns="" xmlns:a16="http://schemas.microsoft.com/office/drawing/2014/main" id="{F32E091F-112E-4A2E-B6B6-D77F831AB73B}"/>
              </a:ext>
            </a:extLst>
          </p:cNvPr>
          <p:cNvSpPr/>
          <p:nvPr/>
        </p:nvSpPr>
        <p:spPr>
          <a:xfrm>
            <a:off x="-8467" y="-8468"/>
            <a:ext cx="8023209" cy="13724467"/>
          </a:xfrm>
          <a:prstGeom prst="rect">
            <a:avLst/>
          </a:prstGeom>
          <a:solidFill>
            <a:schemeClr val="accent3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5D29601-EBA3-4565-AB62-F93AB69CA5EA}"/>
              </a:ext>
            </a:extLst>
          </p:cNvPr>
          <p:cNvSpPr txBox="1"/>
          <p:nvPr/>
        </p:nvSpPr>
        <p:spPr>
          <a:xfrm>
            <a:off x="935484" y="5683295"/>
            <a:ext cx="6935242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67857"/>
              </a:lnSpc>
            </a:pPr>
            <a:r>
              <a:rPr lang="ru-RU" sz="10000" dirty="0" smtClean="0">
                <a:solidFill>
                  <a:schemeClr val="bg1"/>
                </a:solidFill>
                <a:latin typeface="RF Rufo Black" panose="00000A08000000000000" pitchFamily="2" charset="-52"/>
              </a:rPr>
              <a:t>ИНВЕСТИЦИ-ОННЫЕ </a:t>
            </a:r>
            <a:endParaRPr lang="ru-RU" sz="10000" dirty="0">
              <a:solidFill>
                <a:schemeClr val="bg1"/>
              </a:solidFill>
              <a:latin typeface="RF Rufo Black" panose="00000A08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E2378182-493A-4FC5-B969-523EBF512B38}"/>
              </a:ext>
            </a:extLst>
          </p:cNvPr>
          <p:cNvSpPr/>
          <p:nvPr/>
        </p:nvSpPr>
        <p:spPr>
          <a:xfrm>
            <a:off x="1007492" y="7707618"/>
            <a:ext cx="69352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меры поддержки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12" y="1119208"/>
            <a:ext cx="967666" cy="986264"/>
          </a:xfrm>
          <a:prstGeom prst="rect">
            <a:avLst/>
          </a:prstGeom>
        </p:spPr>
      </p:pic>
      <p:sp>
        <p:nvSpPr>
          <p:cNvPr id="32" name="Овал 31">
            <a:extLst>
              <a:ext uri="{FF2B5EF4-FFF2-40B4-BE49-F238E27FC236}">
                <a16:creationId xmlns="" xmlns:a16="http://schemas.microsoft.com/office/drawing/2014/main" id="{E9D63E9D-168B-41A8-92CC-985391660292}"/>
              </a:ext>
            </a:extLst>
          </p:cNvPr>
          <p:cNvSpPr/>
          <p:nvPr/>
        </p:nvSpPr>
        <p:spPr>
          <a:xfrm>
            <a:off x="9814942" y="-1854968"/>
            <a:ext cx="1275774" cy="127577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Museo Sans Cyrl 300" panose="02000000000000000000" pitchFamily="50" charset="-52"/>
              </a:rPr>
              <a:t>Иконка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42" y="1996542"/>
            <a:ext cx="1275773" cy="127577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" r="20980" b="-798"/>
          <a:stretch/>
        </p:blipFill>
        <p:spPr>
          <a:xfrm>
            <a:off x="9948773" y="6230299"/>
            <a:ext cx="1008112" cy="12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9102708" y="1079500"/>
            <a:ext cx="14198617" cy="2466132"/>
            <a:chOff x="9102708" y="1809326"/>
            <a:chExt cx="14198617" cy="1979265"/>
          </a:xfrm>
        </p:grpSpPr>
        <p:sp>
          <p:nvSpPr>
            <p:cNvPr id="6" name="Прямоугольник: скругленные углы 5">
              <a:extLst>
                <a:ext uri="{FF2B5EF4-FFF2-40B4-BE49-F238E27FC236}">
                  <a16:creationId xmlns="" xmlns:a16="http://schemas.microsoft.com/office/drawing/2014/main" id="{CC20B645-CD9B-494D-B589-2E6F20CA5F10}"/>
                </a:ext>
              </a:extLst>
            </p:cNvPr>
            <p:cNvSpPr/>
            <p:nvPr/>
          </p:nvSpPr>
          <p:spPr>
            <a:xfrm>
              <a:off x="9102708" y="1809326"/>
              <a:ext cx="14198617" cy="1650206"/>
            </a:xfrm>
            <a:prstGeom prst="roundRect">
              <a:avLst>
                <a:gd name="adj" fmla="val 1363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ru-RU" sz="2800" dirty="0">
                <a:solidFill>
                  <a:schemeClr val="tx1"/>
                </a:solidFill>
                <a:latin typeface="Museo Sans Cyrl 300" panose="02000000000000000000" pitchFamily="50" charset="-52"/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="" xmlns:a16="http://schemas.microsoft.com/office/drawing/2014/main" id="{ECFFE31F-1FC9-4EEF-97F1-B087CA2073E7}"/>
                </a:ext>
              </a:extLst>
            </p:cNvPr>
            <p:cNvSpPr/>
            <p:nvPr/>
          </p:nvSpPr>
          <p:spPr>
            <a:xfrm>
              <a:off x="11504104" y="2034265"/>
              <a:ext cx="11281625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185"/>
                </a:spcAft>
              </a:pPr>
              <a: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  <a:t>Мораторий </a:t>
              </a: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на проверки малого бизнеса </a:t>
              </a:r>
              <a: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  <a:t/>
              </a:r>
              <a:b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</a:br>
              <a: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  <a:t>до </a:t>
              </a: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конца 2022 </a:t>
              </a:r>
              <a: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  <a:t>года (исключение – налоговые проверки)</a:t>
              </a:r>
              <a:endParaRPr lang="ru-RU" dirty="0">
                <a:latin typeface="Museo Sans Cyrl 300" panose="02000000000000000000" pitchFamily="50" charset="-52"/>
                <a:ea typeface="PT Root UI" pitchFamily="34" charset="-52"/>
              </a:endParaRPr>
            </a:p>
          </p:txBody>
        </p:sp>
      </p:grp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4ADAADB1-FDCC-4597-BE9E-6B21398D514C}"/>
              </a:ext>
            </a:extLst>
          </p:cNvPr>
          <p:cNvSpPr/>
          <p:nvPr/>
        </p:nvSpPr>
        <p:spPr>
          <a:xfrm>
            <a:off x="1079500" y="7335925"/>
            <a:ext cx="10751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меры поддержки</a:t>
            </a:r>
          </a:p>
        </p:txBody>
      </p:sp>
      <p:sp>
        <p:nvSpPr>
          <p:cNvPr id="17" name="Rectangle">
            <a:extLst>
              <a:ext uri="{FF2B5EF4-FFF2-40B4-BE49-F238E27FC236}">
                <a16:creationId xmlns="" xmlns:a16="http://schemas.microsoft.com/office/drawing/2014/main" id="{F32E091F-112E-4A2E-B6B6-D77F831AB73B}"/>
              </a:ext>
            </a:extLst>
          </p:cNvPr>
          <p:cNvSpPr/>
          <p:nvPr/>
        </p:nvSpPr>
        <p:spPr>
          <a:xfrm>
            <a:off x="-8467" y="-8468"/>
            <a:ext cx="8023209" cy="13724467"/>
          </a:xfrm>
          <a:prstGeom prst="rect">
            <a:avLst/>
          </a:prstGeom>
          <a:solidFill>
            <a:schemeClr val="accent3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5D29601-EBA3-4565-AB62-F93AB69CA5EA}"/>
              </a:ext>
            </a:extLst>
          </p:cNvPr>
          <p:cNvSpPr txBox="1"/>
          <p:nvPr/>
        </p:nvSpPr>
        <p:spPr>
          <a:xfrm>
            <a:off x="935484" y="4393950"/>
            <a:ext cx="693524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67857"/>
              </a:lnSpc>
            </a:pPr>
            <a:r>
              <a:rPr lang="ru-RU" sz="10000" dirty="0" smtClean="0">
                <a:solidFill>
                  <a:schemeClr val="bg1"/>
                </a:solidFill>
                <a:latin typeface="RF Rufo Black" panose="00000A08000000000000" pitchFamily="2" charset="-52"/>
              </a:rPr>
              <a:t>ПАКЕТ АНТИ-КРИЗИСНЫХ МЕР</a:t>
            </a:r>
            <a:endParaRPr lang="ru-RU" sz="10000" dirty="0">
              <a:solidFill>
                <a:schemeClr val="bg1"/>
              </a:solidFill>
              <a:latin typeface="RF Rufo Black" panose="00000A08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E2378182-493A-4FC5-B969-523EBF512B38}"/>
              </a:ext>
            </a:extLst>
          </p:cNvPr>
          <p:cNvSpPr/>
          <p:nvPr/>
        </p:nvSpPr>
        <p:spPr>
          <a:xfrm>
            <a:off x="1007492" y="7528869"/>
            <a:ext cx="69352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Правительством РФ уже утвержден первый большой пакет антикризисных мер </a:t>
            </a:r>
            <a:r>
              <a:rPr lang="ru-RU" dirty="0" smtClean="0">
                <a:solidFill>
                  <a:schemeClr val="bg1"/>
                </a:solidFill>
                <a:latin typeface="Museo Sans Cyrl 300" panose="02000000000000000000" pitchFamily="2" charset="-52"/>
                <a:ea typeface="PT Root UI" pitchFamily="34" charset="-52"/>
              </a:rPr>
              <a:t>поддержки</a:t>
            </a:r>
            <a:endParaRPr lang="ru-RU" dirty="0">
              <a:solidFill>
                <a:schemeClr val="bg1"/>
              </a:solidFill>
              <a:latin typeface="Museo Sans Cyrl 300" panose="02000000000000000000" pitchFamily="2" charset="-52"/>
              <a:ea typeface="PT Root UI" pitchFamily="34" charset="-52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8700064" y="3833664"/>
            <a:ext cx="14198617" cy="2176113"/>
            <a:chOff x="9102708" y="1634650"/>
            <a:chExt cx="14198617" cy="1678513"/>
          </a:xfrm>
        </p:grpSpPr>
        <p:sp>
          <p:nvSpPr>
            <p:cNvPr id="25" name="Прямоугольник: скругленные углы 5">
              <a:extLst>
                <a:ext uri="{FF2B5EF4-FFF2-40B4-BE49-F238E27FC236}">
                  <a16:creationId xmlns="" xmlns:a16="http://schemas.microsoft.com/office/drawing/2014/main" id="{CC20B645-CD9B-494D-B589-2E6F20CA5F10}"/>
                </a:ext>
              </a:extLst>
            </p:cNvPr>
            <p:cNvSpPr/>
            <p:nvPr/>
          </p:nvSpPr>
          <p:spPr>
            <a:xfrm>
              <a:off x="9102708" y="1634650"/>
              <a:ext cx="14198617" cy="1650206"/>
            </a:xfrm>
            <a:prstGeom prst="roundRect">
              <a:avLst>
                <a:gd name="adj" fmla="val 1363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ru-RU" sz="2800" dirty="0">
                <a:solidFill>
                  <a:schemeClr val="tx1"/>
                </a:solidFill>
                <a:latin typeface="Museo Sans Cyrl 300" panose="02000000000000000000" pitchFamily="50" charset="-52"/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="" xmlns:a16="http://schemas.microsoft.com/office/drawing/2014/main" id="{ECFFE31F-1FC9-4EEF-97F1-B087CA2073E7}"/>
                </a:ext>
              </a:extLst>
            </p:cNvPr>
            <p:cNvSpPr/>
            <p:nvPr/>
          </p:nvSpPr>
          <p:spPr>
            <a:xfrm>
              <a:off x="11389720" y="1743503"/>
              <a:ext cx="11281625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185"/>
                </a:spcAft>
              </a:pPr>
              <a:r>
                <a:rPr lang="ru-RU" sz="3200" dirty="0" smtClean="0">
                  <a:latin typeface="Museo Sans Cyrl 300" panose="02000000000000000000" pitchFamily="50" charset="-52"/>
                  <a:ea typeface="PT Root UI" pitchFamily="34" charset="-52"/>
                </a:rPr>
                <a:t>Антикризисные </a:t>
              </a:r>
              <a:r>
                <a:rPr lang="ru-RU" sz="3200" dirty="0">
                  <a:latin typeface="Museo Sans Cyrl 300" panose="02000000000000000000" pitchFamily="50" charset="-52"/>
                  <a:ea typeface="PT Root UI" pitchFamily="34" charset="-52"/>
                </a:rPr>
                <a:t>программы льготного кредитования МСП и кредитные </a:t>
              </a:r>
              <a:r>
                <a:rPr lang="ru-RU" sz="3200" dirty="0" smtClean="0">
                  <a:latin typeface="Museo Sans Cyrl 300" panose="02000000000000000000" pitchFamily="50" charset="-52"/>
                  <a:ea typeface="PT Root UI" pitchFamily="34" charset="-52"/>
                </a:rPr>
                <a:t>каникулы (до 6 мес. на уплату по основному долгу)</a:t>
              </a:r>
              <a:endParaRPr lang="ru-RU" sz="3200" dirty="0">
                <a:latin typeface="Museo Sans Cyrl 300" panose="02000000000000000000" pitchFamily="50" charset="-52"/>
                <a:ea typeface="PT Root UI" pitchFamily="34" charset="-52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8577494" y="7405457"/>
            <a:ext cx="14198617" cy="1650206"/>
            <a:chOff x="9102708" y="1809326"/>
            <a:chExt cx="14198617" cy="1650206"/>
          </a:xfrm>
        </p:grpSpPr>
        <p:sp>
          <p:nvSpPr>
            <p:cNvPr id="31" name="Прямоугольник: скругленные углы 5">
              <a:extLst>
                <a:ext uri="{FF2B5EF4-FFF2-40B4-BE49-F238E27FC236}">
                  <a16:creationId xmlns="" xmlns:a16="http://schemas.microsoft.com/office/drawing/2014/main" id="{CC20B645-CD9B-494D-B589-2E6F20CA5F10}"/>
                </a:ext>
              </a:extLst>
            </p:cNvPr>
            <p:cNvSpPr/>
            <p:nvPr/>
          </p:nvSpPr>
          <p:spPr>
            <a:xfrm>
              <a:off x="9102708" y="1809326"/>
              <a:ext cx="14198617" cy="1650206"/>
            </a:xfrm>
            <a:prstGeom prst="roundRect">
              <a:avLst>
                <a:gd name="adj" fmla="val 1363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ru-RU" sz="2800" dirty="0">
                <a:solidFill>
                  <a:schemeClr val="tx1"/>
                </a:solidFill>
                <a:latin typeface="Museo Sans Cyrl 300" panose="02000000000000000000" pitchFamily="50" charset="-52"/>
              </a:endParaRPr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="" xmlns:a16="http://schemas.microsoft.com/office/drawing/2014/main" id="{ECFFE31F-1FC9-4EEF-97F1-B087CA2073E7}"/>
                </a:ext>
              </a:extLst>
            </p:cNvPr>
            <p:cNvSpPr/>
            <p:nvPr/>
          </p:nvSpPr>
          <p:spPr>
            <a:xfrm>
              <a:off x="11504104" y="2311264"/>
              <a:ext cx="112816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185"/>
                </a:spcAft>
              </a:pPr>
              <a: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  <a:t>Меры </a:t>
              </a: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поддержки для </a:t>
              </a:r>
              <a:r>
                <a:rPr lang="en-US" dirty="0">
                  <a:latin typeface="Museo Sans Cyrl 300" panose="02000000000000000000" pitchFamily="50" charset="-52"/>
                  <a:ea typeface="PT Root UI" pitchFamily="34" charset="-52"/>
                </a:rPr>
                <a:t>IT-</a:t>
              </a: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компаний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8806830" y="10098360"/>
            <a:ext cx="14198617" cy="1650206"/>
            <a:chOff x="9102708" y="1809326"/>
            <a:chExt cx="14198617" cy="1650206"/>
          </a:xfrm>
        </p:grpSpPr>
        <p:sp>
          <p:nvSpPr>
            <p:cNvPr id="34" name="Прямоугольник: скругленные углы 5">
              <a:extLst>
                <a:ext uri="{FF2B5EF4-FFF2-40B4-BE49-F238E27FC236}">
                  <a16:creationId xmlns="" xmlns:a16="http://schemas.microsoft.com/office/drawing/2014/main" id="{CC20B645-CD9B-494D-B589-2E6F20CA5F10}"/>
                </a:ext>
              </a:extLst>
            </p:cNvPr>
            <p:cNvSpPr/>
            <p:nvPr/>
          </p:nvSpPr>
          <p:spPr>
            <a:xfrm>
              <a:off x="9102708" y="1809326"/>
              <a:ext cx="14198617" cy="1650206"/>
            </a:xfrm>
            <a:prstGeom prst="roundRect">
              <a:avLst>
                <a:gd name="adj" fmla="val 1363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ru-RU" sz="2800" dirty="0">
                <a:solidFill>
                  <a:schemeClr val="tx1"/>
                </a:solidFill>
                <a:latin typeface="Museo Sans Cyrl 300" panose="02000000000000000000" pitchFamily="50" charset="-52"/>
              </a:endParaRPr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="" xmlns:a16="http://schemas.microsoft.com/office/drawing/2014/main" id="{ECFFE31F-1FC9-4EEF-97F1-B087CA2073E7}"/>
                </a:ext>
              </a:extLst>
            </p:cNvPr>
            <p:cNvSpPr/>
            <p:nvPr/>
          </p:nvSpPr>
          <p:spPr>
            <a:xfrm>
              <a:off x="11504104" y="2034265"/>
              <a:ext cx="1128162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185"/>
                </a:spcAft>
              </a:pPr>
              <a:r>
                <a:rPr lang="ru-RU" dirty="0" smtClean="0">
                  <a:latin typeface="Museo Sans Cyrl 300" panose="02000000000000000000" pitchFamily="50" charset="-52"/>
                  <a:ea typeface="PT Root UI" pitchFamily="34" charset="-52"/>
                </a:rPr>
                <a:t>Меры </a:t>
              </a:r>
              <a:r>
                <a:rPr lang="ru-RU" dirty="0">
                  <a:latin typeface="Museo Sans Cyrl 300" panose="02000000000000000000" pitchFamily="50" charset="-52"/>
                  <a:ea typeface="PT Root UI" pitchFamily="34" charset="-52"/>
                </a:rPr>
                <a:t>стимулирования развития туристической инфраструктуры</a:t>
              </a: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079501"/>
            <a:ext cx="949489" cy="953964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710" y="7598171"/>
            <a:ext cx="1275773" cy="12757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902" y="10247855"/>
            <a:ext cx="1275773" cy="12757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339" y="4515196"/>
            <a:ext cx="1275773" cy="1275773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42" y="1281411"/>
            <a:ext cx="1275773" cy="12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40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CE4042A-5F8E-48D7-B552-331F0E6C64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866" b="7866"/>
          <a:stretch/>
        </p:blipFill>
        <p:spPr>
          <a:xfrm>
            <a:off x="0" y="-1"/>
            <a:ext cx="24382414" cy="13716001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952CA6C4-95A6-48EA-A4D5-F1D510D2234F}"/>
              </a:ext>
            </a:extLst>
          </p:cNvPr>
          <p:cNvSpPr/>
          <p:nvPr/>
        </p:nvSpPr>
        <p:spPr>
          <a:xfrm>
            <a:off x="11543134" y="8970039"/>
            <a:ext cx="107516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185"/>
              </a:spcAft>
            </a:pPr>
            <a:r>
              <a:rPr lang="ru-RU" dirty="0">
                <a:solidFill>
                  <a:schemeClr val="accent3"/>
                </a:solidFill>
                <a:latin typeface="Museo Sans Cyrl 300" panose="02000000000000000000" pitchFamily="2" charset="-52"/>
                <a:ea typeface="PT Root UI" pitchFamily="34" charset="-52"/>
              </a:rPr>
              <a:t>Ведется мониторинг федеральных мер поддержки на сайте Корпорации Развития УР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462014" y="2494707"/>
            <a:ext cx="8726586" cy="8726586"/>
            <a:chOff x="1088356" y="2220047"/>
            <a:chExt cx="7358434" cy="7358434"/>
          </a:xfrm>
        </p:grpSpPr>
        <p:sp>
          <p:nvSpPr>
            <p:cNvPr id="8" name="Прямоугольник: скругленные углы 6">
              <a:extLst>
                <a:ext uri="{FF2B5EF4-FFF2-40B4-BE49-F238E27FC236}">
                  <a16:creationId xmlns="" xmlns:a16="http://schemas.microsoft.com/office/drawing/2014/main" id="{8F334F84-FC69-44E0-8DEC-1FBFCD063ED5}"/>
                </a:ext>
              </a:extLst>
            </p:cNvPr>
            <p:cNvSpPr/>
            <p:nvPr/>
          </p:nvSpPr>
          <p:spPr>
            <a:xfrm>
              <a:off x="1088356" y="2220047"/>
              <a:ext cx="7358434" cy="7358434"/>
            </a:xfrm>
            <a:prstGeom prst="roundRect">
              <a:avLst>
                <a:gd name="adj" fmla="val 959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ru-RU" sz="2800" dirty="0">
                <a:solidFill>
                  <a:schemeClr val="tx1"/>
                </a:solidFill>
                <a:latin typeface="Museo Sans Cyrl 300" panose="02000000000000000000" pitchFamily="50" charset="-52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2411" y="2724102"/>
              <a:ext cx="6350324" cy="6350324"/>
            </a:xfrm>
            <a:prstGeom prst="rect">
              <a:avLst/>
            </a:prstGeom>
          </p:spPr>
        </p:pic>
      </p:grpSp>
      <p:grpSp>
        <p:nvGrpSpPr>
          <p:cNvPr id="7" name="Группа 6"/>
          <p:cNvGrpSpPr/>
          <p:nvPr/>
        </p:nvGrpSpPr>
        <p:grpSpPr>
          <a:xfrm>
            <a:off x="10786518" y="3833664"/>
            <a:ext cx="12268347" cy="3269362"/>
            <a:chOff x="10786518" y="3381501"/>
            <a:chExt cx="12268347" cy="3269362"/>
          </a:xfrm>
        </p:grpSpPr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C14976F5-14D8-45EF-9706-D5C6F69794DD}"/>
                </a:ext>
              </a:extLst>
            </p:cNvPr>
            <p:cNvSpPr txBox="1"/>
            <p:nvPr/>
          </p:nvSpPr>
          <p:spPr>
            <a:xfrm>
              <a:off x="11650614" y="4985792"/>
              <a:ext cx="11404251" cy="16650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73214"/>
                </a:lnSpc>
              </a:pPr>
              <a:r>
                <a:rPr lang="ru-RU" sz="14000" dirty="0" smtClean="0">
                  <a:solidFill>
                    <a:schemeClr val="accent3"/>
                  </a:solidFill>
                  <a:latin typeface="RF Rufo Black" panose="00000A08000000000000" pitchFamily="2" charset="-52"/>
                </a:rPr>
                <a:t>ДЛЯ БИЗНЕСА</a:t>
              </a:r>
              <a:endParaRPr lang="ru-RU" sz="14000" dirty="0">
                <a:solidFill>
                  <a:schemeClr val="accent3"/>
                </a:solidFill>
                <a:latin typeface="RF Rufo Black" panose="00000A08000000000000" pitchFamily="2" charset="-52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C14976F5-14D8-45EF-9706-D5C6F69794DD}"/>
                </a:ext>
              </a:extLst>
            </p:cNvPr>
            <p:cNvSpPr txBox="1"/>
            <p:nvPr/>
          </p:nvSpPr>
          <p:spPr>
            <a:xfrm>
              <a:off x="10786518" y="3381501"/>
              <a:ext cx="11404251" cy="16650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73214"/>
                </a:lnSpc>
              </a:pPr>
              <a:r>
                <a:rPr lang="ru-RU" sz="14000" dirty="0" smtClean="0">
                  <a:solidFill>
                    <a:schemeClr val="accent4"/>
                  </a:solidFill>
                  <a:latin typeface="RF Rufo Black" panose="00000A08000000000000" pitchFamily="2" charset="-52"/>
                </a:rPr>
                <a:t>«ГОРЯЧАЯ ЛИНИЯ»</a:t>
              </a:r>
              <a:endParaRPr lang="ru-RU" sz="14000" dirty="0">
                <a:solidFill>
                  <a:schemeClr val="accent3"/>
                </a:solidFill>
                <a:latin typeface="RF Rufo Black" panose="00000A08000000000000" pitchFamily="2" charset="-52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14976F5-14D8-45EF-9706-D5C6F69794DD}"/>
              </a:ext>
            </a:extLst>
          </p:cNvPr>
          <p:cNvSpPr txBox="1"/>
          <p:nvPr/>
        </p:nvSpPr>
        <p:spPr>
          <a:xfrm>
            <a:off x="11650614" y="7556566"/>
            <a:ext cx="11404251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3214"/>
              </a:lnSpc>
            </a:pPr>
            <a:r>
              <a:rPr lang="ru-RU" sz="10000" dirty="0" smtClean="0">
                <a:solidFill>
                  <a:schemeClr val="accent3"/>
                </a:solidFill>
                <a:latin typeface="RF Rufo" panose="00000508000000000000" pitchFamily="2" charset="-52"/>
              </a:rPr>
              <a:t>+7 (3412) 22-00-00</a:t>
            </a:r>
            <a:endParaRPr lang="ru-RU" sz="10000" dirty="0">
              <a:solidFill>
                <a:schemeClr val="accent3"/>
              </a:solidFill>
              <a:latin typeface="RF Rufo" panose="00000508000000000000" pitchFamily="2" charset="-52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952CA6C4-95A6-48EA-A4D5-F1D510D2234F}"/>
              </a:ext>
            </a:extLst>
          </p:cNvPr>
          <p:cNvSpPr/>
          <p:nvPr/>
        </p:nvSpPr>
        <p:spPr>
          <a:xfrm>
            <a:off x="1062410" y="11257612"/>
            <a:ext cx="9518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185"/>
              </a:spcAft>
            </a:pPr>
            <a:r>
              <a:rPr lang="en-US" dirty="0" smtClean="0">
                <a:solidFill>
                  <a:schemeClr val="accent3"/>
                </a:solidFill>
                <a:latin typeface="Museo Sans Cyrl 100" panose="02000000000000000000" pitchFamily="2" charset="-52"/>
                <a:ea typeface="PT Root UI" pitchFamily="34" charset="-52"/>
              </a:rPr>
              <a:t>www.madeinudmurtia.ru/udm/support</a:t>
            </a:r>
            <a:r>
              <a:rPr lang="en-US" dirty="0">
                <a:solidFill>
                  <a:schemeClr val="accent3"/>
                </a:solidFill>
                <a:latin typeface="Museo Sans Cyrl 100" panose="02000000000000000000" pitchFamily="2" charset="-52"/>
                <a:ea typeface="PT Root UI" pitchFamily="34" charset="-52"/>
              </a:rPr>
              <a:t>/</a:t>
            </a:r>
            <a:endParaRPr lang="ru-RU" dirty="0">
              <a:solidFill>
                <a:schemeClr val="accent3"/>
              </a:solidFill>
              <a:latin typeface="Museo Sans Cyrl 100" panose="02000000000000000000" pitchFamily="2" charset="-52"/>
              <a:ea typeface="PT Root UI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9941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AFAFA"/>
      </a:accent1>
      <a:accent2>
        <a:srgbClr val="676A7B"/>
      </a:accent2>
      <a:accent3>
        <a:srgbClr val="2A2E4B"/>
      </a:accent3>
      <a:accent4>
        <a:srgbClr val="E82C4C"/>
      </a:accent4>
      <a:accent5>
        <a:srgbClr val="FAFAFA"/>
      </a:accent5>
      <a:accent6>
        <a:srgbClr val="FAFAFA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1615</TotalTime>
  <Words>361</Words>
  <Application>Microsoft Office PowerPoint</Application>
  <DocSecurity>0</DocSecurity>
  <PresentationFormat>Произвольный</PresentationFormat>
  <Paragraphs>59</Paragraphs>
  <Slides>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1" baseType="lpstr">
      <vt:lpstr>Arial</vt:lpstr>
      <vt:lpstr>Calibri</vt:lpstr>
      <vt:lpstr>PT Root UI</vt:lpstr>
      <vt:lpstr>RF Rufo Black</vt:lpstr>
      <vt:lpstr>RF Rufo</vt:lpstr>
      <vt:lpstr>Museo Sans Cyrl 100</vt:lpstr>
      <vt:lpstr>Helvetica Neue Medium</vt:lpstr>
      <vt:lpstr>Museo Sans Cyrl 300</vt:lpstr>
      <vt:lpstr>Arial Black</vt:lpstr>
      <vt:lpstr>Calibri Light</vt:lpstr>
      <vt:lpstr>Museo Sans Cyrl 900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Померанцева Ольга</cp:lastModifiedBy>
  <cp:revision>324</cp:revision>
  <dcterms:created xsi:type="dcterms:W3CDTF">2021-04-15T11:37:17Z</dcterms:created>
  <dcterms:modified xsi:type="dcterms:W3CDTF">2022-04-04T11:18:00Z</dcterms:modified>
  <dc:identifier/>
  <dc:language/>
  <cp:version/>
</cp:coreProperties>
</file>